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63" r:id="rId3"/>
    <p:sldId id="257" r:id="rId4"/>
    <p:sldId id="287" r:id="rId5"/>
    <p:sldId id="285" r:id="rId6"/>
    <p:sldId id="461" r:id="rId7"/>
    <p:sldId id="286" r:id="rId8"/>
    <p:sldId id="436" r:id="rId9"/>
    <p:sldId id="264" r:id="rId10"/>
    <p:sldId id="460" r:id="rId11"/>
    <p:sldId id="258" r:id="rId12"/>
    <p:sldId id="281" r:id="rId13"/>
    <p:sldId id="266" r:id="rId14"/>
    <p:sldId id="268" r:id="rId15"/>
    <p:sldId id="269" r:id="rId16"/>
    <p:sldId id="282" r:id="rId17"/>
    <p:sldId id="272" r:id="rId18"/>
    <p:sldId id="271" r:id="rId19"/>
    <p:sldId id="274" r:id="rId20"/>
    <p:sldId id="270" r:id="rId21"/>
    <p:sldId id="273" r:id="rId22"/>
    <p:sldId id="259" r:id="rId23"/>
    <p:sldId id="260" r:id="rId24"/>
    <p:sldId id="261" r:id="rId25"/>
    <p:sldId id="262" r:id="rId26"/>
    <p:sldId id="275" r:id="rId27"/>
    <p:sldId id="276" r:id="rId28"/>
    <p:sldId id="277" r:id="rId29"/>
    <p:sldId id="278" r:id="rId30"/>
    <p:sldId id="466" r:id="rId31"/>
    <p:sldId id="462" r:id="rId32"/>
    <p:sldId id="463" r:id="rId33"/>
    <p:sldId id="464" r:id="rId34"/>
    <p:sldId id="437" r:id="rId35"/>
    <p:sldId id="467" r:id="rId36"/>
    <p:sldId id="28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80E40-DCF0-4BC4-BDF0-D550563CB46F}" type="datetimeFigureOut">
              <a:rPr lang="nl-NL" smtClean="0"/>
              <a:t>12-1-2022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F89C1-5A61-4DC1-9388-0197781B21CB}" type="slidenum">
              <a:rPr lang="nl-NL" smtClean="0"/>
              <a:t>‹nr.›</a:t>
            </a:fld>
            <a:endParaRPr lang="nl-NL"/>
          </a:p>
        </p:txBody>
      </p:sp>
    </p:spTree>
    <p:extLst>
      <p:ext uri="{BB962C8B-B14F-4D97-AF65-F5344CB8AC3E}">
        <p14:creationId xmlns:p14="http://schemas.microsoft.com/office/powerpoint/2010/main" val="76433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53472C3-8374-433C-A4D8-231441EA717C}" type="slidenum">
              <a:rPr lang="nl-NL" smtClean="0"/>
              <a:t>8</a:t>
            </a:fld>
            <a:endParaRPr lang="nl-NL"/>
          </a:p>
        </p:txBody>
      </p:sp>
    </p:spTree>
    <p:extLst>
      <p:ext uri="{BB962C8B-B14F-4D97-AF65-F5344CB8AC3E}">
        <p14:creationId xmlns:p14="http://schemas.microsoft.com/office/powerpoint/2010/main" val="298761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06363" y="749300"/>
            <a:ext cx="6594475" cy="3709988"/>
          </a:xfrm>
          <a:ln w="12700" cap="flat">
            <a:solidFill>
              <a:schemeClr val="tx1"/>
            </a:solidFill>
          </a:ln>
        </p:spPr>
      </p:sp>
      <p:sp>
        <p:nvSpPr>
          <p:cNvPr id="134147" name="Rectangle 3"/>
          <p:cNvSpPr>
            <a:spLocks noGrp="1" noChangeArrowheads="1"/>
          </p:cNvSpPr>
          <p:nvPr>
            <p:ph type="body" idx="1"/>
          </p:nvPr>
        </p:nvSpPr>
        <p:spPr>
          <a:xfrm>
            <a:off x="907473" y="4742373"/>
            <a:ext cx="4982732" cy="4408247"/>
          </a:xfrm>
          <a:noFill/>
          <a:extLst>
            <a:ext uri="{91240B29-F687-4F45-9708-019B960494DF}">
              <a14:hiddenLine xmlns:a14="http://schemas.microsoft.com/office/drawing/2010/main" w="12700">
                <a:solidFill>
                  <a:schemeClr val="tx1"/>
                </a:solidFill>
                <a:miter lim="800000"/>
                <a:headEnd/>
                <a:tailEnd/>
              </a14:hiddenLine>
            </a:ext>
          </a:extLst>
        </p:spPr>
        <p:txBody>
          <a:bodyPr lIns="91450" tIns="44923" rIns="91450" bIns="44923"/>
          <a:lstStyle/>
          <a:p>
            <a:pPr eaLnBrk="1" hangingPunct="1"/>
            <a:endParaRPr lang="en-GB" dirty="0"/>
          </a:p>
        </p:txBody>
      </p:sp>
    </p:spTree>
    <p:extLst>
      <p:ext uri="{BB962C8B-B14F-4D97-AF65-F5344CB8AC3E}">
        <p14:creationId xmlns:p14="http://schemas.microsoft.com/office/powerpoint/2010/main" val="47075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AC18B19E-0DA2-43B2-A7E1-4EA021BF7923}" type="datetimeFigureOut">
              <a:rPr lang="nl-NL" smtClean="0"/>
              <a:t>12-1-2022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6D76984-311F-4B77-8CE7-DF38F59B3205}" type="slidenum">
              <a:rPr lang="nl-NL" smtClean="0"/>
              <a:t>‹nr.›</a:t>
            </a:fld>
            <a:endParaRPr lang="nl-NL"/>
          </a:p>
        </p:txBody>
      </p:sp>
    </p:spTree>
    <p:extLst>
      <p:ext uri="{BB962C8B-B14F-4D97-AF65-F5344CB8AC3E}">
        <p14:creationId xmlns:p14="http://schemas.microsoft.com/office/powerpoint/2010/main" val="191459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C18B19E-0DA2-43B2-A7E1-4EA021BF7923}" type="datetimeFigureOut">
              <a:rPr lang="nl-NL" smtClean="0"/>
              <a:t>12-1-2022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6D76984-311F-4B77-8CE7-DF38F59B3205}" type="slidenum">
              <a:rPr lang="nl-NL" smtClean="0"/>
              <a:t>‹nr.›</a:t>
            </a:fld>
            <a:endParaRPr lang="nl-NL"/>
          </a:p>
        </p:txBody>
      </p:sp>
    </p:spTree>
    <p:extLst>
      <p:ext uri="{BB962C8B-B14F-4D97-AF65-F5344CB8AC3E}">
        <p14:creationId xmlns:p14="http://schemas.microsoft.com/office/powerpoint/2010/main" val="40178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C18B19E-0DA2-43B2-A7E1-4EA021BF7923}" type="datetimeFigureOut">
              <a:rPr lang="nl-NL" smtClean="0"/>
              <a:t>12-1-2022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6D76984-311F-4B77-8CE7-DF38F59B3205}"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3267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C18B19E-0DA2-43B2-A7E1-4EA021BF7923}" type="datetimeFigureOut">
              <a:rPr lang="nl-NL" smtClean="0"/>
              <a:t>12-1-2022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6D76984-311F-4B77-8CE7-DF38F59B3205}" type="slidenum">
              <a:rPr lang="nl-NL" smtClean="0"/>
              <a:t>‹nr.›</a:t>
            </a:fld>
            <a:endParaRPr lang="nl-NL"/>
          </a:p>
        </p:txBody>
      </p:sp>
    </p:spTree>
    <p:extLst>
      <p:ext uri="{BB962C8B-B14F-4D97-AF65-F5344CB8AC3E}">
        <p14:creationId xmlns:p14="http://schemas.microsoft.com/office/powerpoint/2010/main" val="810964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C18B19E-0DA2-43B2-A7E1-4EA021BF7923}" type="datetimeFigureOut">
              <a:rPr lang="nl-NL" smtClean="0"/>
              <a:t>12-1-2022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6D76984-311F-4B77-8CE7-DF38F59B3205}"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8764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C18B19E-0DA2-43B2-A7E1-4EA021BF7923}" type="datetimeFigureOut">
              <a:rPr lang="nl-NL" smtClean="0"/>
              <a:t>12-1-2022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6D76984-311F-4B77-8CE7-DF38F59B3205}" type="slidenum">
              <a:rPr lang="nl-NL" smtClean="0"/>
              <a:t>‹nr.›</a:t>
            </a:fld>
            <a:endParaRPr lang="nl-NL"/>
          </a:p>
        </p:txBody>
      </p:sp>
    </p:spTree>
    <p:extLst>
      <p:ext uri="{BB962C8B-B14F-4D97-AF65-F5344CB8AC3E}">
        <p14:creationId xmlns:p14="http://schemas.microsoft.com/office/powerpoint/2010/main" val="3390076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18B19E-0DA2-43B2-A7E1-4EA021BF7923}" type="datetimeFigureOut">
              <a:rPr lang="nl-NL" smtClean="0"/>
              <a:t>12-1-2022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6D76984-311F-4B77-8CE7-DF38F59B3205}" type="slidenum">
              <a:rPr lang="nl-NL" smtClean="0"/>
              <a:t>‹nr.›</a:t>
            </a:fld>
            <a:endParaRPr lang="nl-NL"/>
          </a:p>
        </p:txBody>
      </p:sp>
    </p:spTree>
    <p:extLst>
      <p:ext uri="{BB962C8B-B14F-4D97-AF65-F5344CB8AC3E}">
        <p14:creationId xmlns:p14="http://schemas.microsoft.com/office/powerpoint/2010/main" val="3917526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18B19E-0DA2-43B2-A7E1-4EA021BF7923}" type="datetimeFigureOut">
              <a:rPr lang="nl-NL" smtClean="0"/>
              <a:t>12-1-2022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6D76984-311F-4B77-8CE7-DF38F59B3205}" type="slidenum">
              <a:rPr lang="nl-NL" smtClean="0"/>
              <a:t>‹nr.›</a:t>
            </a:fld>
            <a:endParaRPr lang="nl-NL"/>
          </a:p>
        </p:txBody>
      </p:sp>
    </p:spTree>
    <p:extLst>
      <p:ext uri="{BB962C8B-B14F-4D97-AF65-F5344CB8AC3E}">
        <p14:creationId xmlns:p14="http://schemas.microsoft.com/office/powerpoint/2010/main" val="22656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18B19E-0DA2-43B2-A7E1-4EA021BF7923}" type="datetimeFigureOut">
              <a:rPr lang="nl-NL" smtClean="0"/>
              <a:t>12-1-2022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6D76984-311F-4B77-8CE7-DF38F59B3205}" type="slidenum">
              <a:rPr lang="nl-NL" smtClean="0"/>
              <a:t>‹nr.›</a:t>
            </a:fld>
            <a:endParaRPr lang="nl-NL"/>
          </a:p>
        </p:txBody>
      </p:sp>
    </p:spTree>
    <p:extLst>
      <p:ext uri="{BB962C8B-B14F-4D97-AF65-F5344CB8AC3E}">
        <p14:creationId xmlns:p14="http://schemas.microsoft.com/office/powerpoint/2010/main" val="384548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C18B19E-0DA2-43B2-A7E1-4EA021BF7923}" type="datetimeFigureOut">
              <a:rPr lang="nl-NL" smtClean="0"/>
              <a:t>12-1-2022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6D76984-311F-4B77-8CE7-DF38F59B3205}" type="slidenum">
              <a:rPr lang="nl-NL" smtClean="0"/>
              <a:t>‹nr.›</a:t>
            </a:fld>
            <a:endParaRPr lang="nl-NL"/>
          </a:p>
        </p:txBody>
      </p:sp>
    </p:spTree>
    <p:extLst>
      <p:ext uri="{BB962C8B-B14F-4D97-AF65-F5344CB8AC3E}">
        <p14:creationId xmlns:p14="http://schemas.microsoft.com/office/powerpoint/2010/main" val="328902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C18B19E-0DA2-43B2-A7E1-4EA021BF7923}" type="datetimeFigureOut">
              <a:rPr lang="nl-NL" smtClean="0"/>
              <a:t>12-1-2022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6D76984-311F-4B77-8CE7-DF38F59B3205}" type="slidenum">
              <a:rPr lang="nl-NL" smtClean="0"/>
              <a:t>‹nr.›</a:t>
            </a:fld>
            <a:endParaRPr lang="nl-NL"/>
          </a:p>
        </p:txBody>
      </p:sp>
    </p:spTree>
    <p:extLst>
      <p:ext uri="{BB962C8B-B14F-4D97-AF65-F5344CB8AC3E}">
        <p14:creationId xmlns:p14="http://schemas.microsoft.com/office/powerpoint/2010/main" val="2646585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C18B19E-0DA2-43B2-A7E1-4EA021BF7923}" type="datetimeFigureOut">
              <a:rPr lang="nl-NL" smtClean="0"/>
              <a:t>12-1-2022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6D76984-311F-4B77-8CE7-DF38F59B3205}" type="slidenum">
              <a:rPr lang="nl-NL" smtClean="0"/>
              <a:t>‹nr.›</a:t>
            </a:fld>
            <a:endParaRPr lang="nl-NL"/>
          </a:p>
        </p:txBody>
      </p:sp>
    </p:spTree>
    <p:extLst>
      <p:ext uri="{BB962C8B-B14F-4D97-AF65-F5344CB8AC3E}">
        <p14:creationId xmlns:p14="http://schemas.microsoft.com/office/powerpoint/2010/main" val="306128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AC18B19E-0DA2-43B2-A7E1-4EA021BF7923}" type="datetimeFigureOut">
              <a:rPr lang="nl-NL" smtClean="0"/>
              <a:t>12-1-2022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6D76984-311F-4B77-8CE7-DF38F59B3205}" type="slidenum">
              <a:rPr lang="nl-NL" smtClean="0"/>
              <a:t>‹nr.›</a:t>
            </a:fld>
            <a:endParaRPr lang="nl-NL"/>
          </a:p>
        </p:txBody>
      </p:sp>
    </p:spTree>
    <p:extLst>
      <p:ext uri="{BB962C8B-B14F-4D97-AF65-F5344CB8AC3E}">
        <p14:creationId xmlns:p14="http://schemas.microsoft.com/office/powerpoint/2010/main" val="148951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8B19E-0DA2-43B2-A7E1-4EA021BF7923}" type="datetimeFigureOut">
              <a:rPr lang="nl-NL" smtClean="0"/>
              <a:t>12-1-2022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6D76984-311F-4B77-8CE7-DF38F59B3205}" type="slidenum">
              <a:rPr lang="nl-NL" smtClean="0"/>
              <a:t>‹nr.›</a:t>
            </a:fld>
            <a:endParaRPr lang="nl-NL"/>
          </a:p>
        </p:txBody>
      </p:sp>
    </p:spTree>
    <p:extLst>
      <p:ext uri="{BB962C8B-B14F-4D97-AF65-F5344CB8AC3E}">
        <p14:creationId xmlns:p14="http://schemas.microsoft.com/office/powerpoint/2010/main" val="335607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AC18B19E-0DA2-43B2-A7E1-4EA021BF7923}" type="datetimeFigureOut">
              <a:rPr lang="nl-NL" smtClean="0"/>
              <a:t>12-1-2022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6D76984-311F-4B77-8CE7-DF38F59B3205}" type="slidenum">
              <a:rPr lang="nl-NL" smtClean="0"/>
              <a:t>‹nr.›</a:t>
            </a:fld>
            <a:endParaRPr lang="nl-NL"/>
          </a:p>
        </p:txBody>
      </p:sp>
    </p:spTree>
    <p:extLst>
      <p:ext uri="{BB962C8B-B14F-4D97-AF65-F5344CB8AC3E}">
        <p14:creationId xmlns:p14="http://schemas.microsoft.com/office/powerpoint/2010/main" val="308209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C18B19E-0DA2-43B2-A7E1-4EA021BF7923}" type="datetimeFigureOut">
              <a:rPr lang="nl-NL" smtClean="0"/>
              <a:t>12-1-2022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6D76984-311F-4B77-8CE7-DF38F59B3205}" type="slidenum">
              <a:rPr lang="nl-NL" smtClean="0"/>
              <a:t>‹nr.›</a:t>
            </a:fld>
            <a:endParaRPr lang="nl-NL"/>
          </a:p>
        </p:txBody>
      </p:sp>
    </p:spTree>
    <p:extLst>
      <p:ext uri="{BB962C8B-B14F-4D97-AF65-F5344CB8AC3E}">
        <p14:creationId xmlns:p14="http://schemas.microsoft.com/office/powerpoint/2010/main" val="312579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18B19E-0DA2-43B2-A7E1-4EA021BF7923}" type="datetimeFigureOut">
              <a:rPr lang="nl-NL" smtClean="0"/>
              <a:t>12-1-2022</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6D76984-311F-4B77-8CE7-DF38F59B3205}" type="slidenum">
              <a:rPr lang="nl-NL" smtClean="0"/>
              <a:t>‹nr.›</a:t>
            </a:fld>
            <a:endParaRPr lang="nl-NL"/>
          </a:p>
        </p:txBody>
      </p:sp>
    </p:spTree>
    <p:extLst>
      <p:ext uri="{BB962C8B-B14F-4D97-AF65-F5344CB8AC3E}">
        <p14:creationId xmlns:p14="http://schemas.microsoft.com/office/powerpoint/2010/main" val="285986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C91bTzF7bSM"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j_3QagzXZk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4dvVwKOUWY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7085" y="549608"/>
            <a:ext cx="9631679" cy="835309"/>
          </a:xfrm>
        </p:spPr>
        <p:txBody>
          <a:bodyPr/>
          <a:lstStyle/>
          <a:p>
            <a:r>
              <a:rPr lang="nl-NL" dirty="0">
                <a:solidFill>
                  <a:schemeClr val="tx1"/>
                </a:solidFill>
              </a:rPr>
              <a:t>Voedingsstoffen voor de koe</a:t>
            </a:r>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6" y="1494746"/>
            <a:ext cx="8130933" cy="5293576"/>
          </a:xfrm>
          <a:prstGeom prst="rect">
            <a:avLst/>
          </a:prstGeom>
        </p:spPr>
      </p:pic>
    </p:spTree>
    <p:extLst>
      <p:ext uri="{BB962C8B-B14F-4D97-AF65-F5344CB8AC3E}">
        <p14:creationId xmlns:p14="http://schemas.microsoft.com/office/powerpoint/2010/main" val="23913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5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690" y="1709868"/>
            <a:ext cx="3596145" cy="451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013" y="1709868"/>
            <a:ext cx="3433226" cy="451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4"/>
          <p:cNvSpPr>
            <a:spLocks noGrp="1"/>
          </p:cNvSpPr>
          <p:nvPr>
            <p:ph type="title" idx="4294967295"/>
          </p:nvPr>
        </p:nvSpPr>
        <p:spPr>
          <a:xfrm>
            <a:off x="385439" y="566868"/>
            <a:ext cx="8229600" cy="1143000"/>
          </a:xfrm>
          <a:prstGeom prst="rect">
            <a:avLst/>
          </a:prstGeom>
        </p:spPr>
        <p:txBody>
          <a:bodyPr>
            <a:normAutofit fontScale="90000"/>
          </a:bodyPr>
          <a:lstStyle/>
          <a:p>
            <a:r>
              <a:rPr lang="en-US" dirty="0" err="1">
                <a:solidFill>
                  <a:schemeClr val="tx1"/>
                </a:solidFill>
              </a:rPr>
              <a:t>Gezonde</a:t>
            </a:r>
            <a:r>
              <a:rPr lang="en-US" dirty="0">
                <a:solidFill>
                  <a:schemeClr val="tx1"/>
                </a:solidFill>
              </a:rPr>
              <a:t>  en  </a:t>
            </a:r>
            <a:r>
              <a:rPr lang="en-US" dirty="0" err="1">
                <a:solidFill>
                  <a:schemeClr val="tx1"/>
                </a:solidFill>
              </a:rPr>
              <a:t>verzuurde</a:t>
            </a:r>
            <a:r>
              <a:rPr lang="en-US" dirty="0">
                <a:solidFill>
                  <a:schemeClr val="tx1"/>
                </a:solidFill>
              </a:rPr>
              <a:t> pens</a:t>
            </a:r>
            <a:br>
              <a:rPr lang="en-US" dirty="0">
                <a:solidFill>
                  <a:schemeClr val="tx1"/>
                </a:solidFill>
              </a:rPr>
            </a:br>
            <a:r>
              <a:rPr lang="en-US" sz="2000" dirty="0" err="1">
                <a:solidFill>
                  <a:schemeClr val="tx1"/>
                </a:solidFill>
              </a:rPr>
              <a:t>Bekijk</a:t>
            </a:r>
            <a:r>
              <a:rPr lang="en-US" sz="2000" dirty="0">
                <a:solidFill>
                  <a:schemeClr val="tx1"/>
                </a:solidFill>
              </a:rPr>
              <a:t> de </a:t>
            </a:r>
            <a:r>
              <a:rPr lang="en-US" sz="2000" dirty="0" err="1">
                <a:solidFill>
                  <a:schemeClr val="tx1"/>
                </a:solidFill>
              </a:rPr>
              <a:t>werking</a:t>
            </a:r>
            <a:r>
              <a:rPr lang="en-US" sz="2000" dirty="0">
                <a:solidFill>
                  <a:schemeClr val="tx1"/>
                </a:solidFill>
              </a:rPr>
              <a:t> van de pens: </a:t>
            </a:r>
            <a:r>
              <a:rPr lang="en-US" sz="1600" dirty="0">
                <a:solidFill>
                  <a:schemeClr val="tx1"/>
                </a:solidFill>
                <a:hlinkClick r:id="rId5"/>
              </a:rPr>
              <a:t>https://www.youtube.com/watch?v=C91bTzF7bSM</a:t>
            </a:r>
            <a:br>
              <a:rPr lang="en-US" sz="1600" dirty="0">
                <a:solidFill>
                  <a:schemeClr val="tx1"/>
                </a:solidFill>
              </a:rPr>
            </a:br>
            <a:endParaRPr lang="nl-NL" sz="1600" dirty="0">
              <a:solidFill>
                <a:schemeClr val="tx1"/>
              </a:solidFill>
            </a:endParaRPr>
          </a:p>
        </p:txBody>
      </p:sp>
      <p:sp>
        <p:nvSpPr>
          <p:cNvPr id="2" name="Tijdelijke aanduiding voor dianummer 1"/>
          <p:cNvSpPr>
            <a:spLocks noGrp="1"/>
          </p:cNvSpPr>
          <p:nvPr>
            <p:ph type="sldNum" sz="quarter" idx="4294967295"/>
          </p:nvPr>
        </p:nvSpPr>
        <p:spPr/>
        <p:txBody>
          <a:bodyPr/>
          <a:lstStyle/>
          <a:p>
            <a:r>
              <a:rPr lang="en-US" dirty="0"/>
              <a:t>Basis voeding</a:t>
            </a:r>
          </a:p>
        </p:txBody>
      </p:sp>
    </p:spTree>
    <p:extLst>
      <p:ext uri="{BB962C8B-B14F-4D97-AF65-F5344CB8AC3E}">
        <p14:creationId xmlns:p14="http://schemas.microsoft.com/office/powerpoint/2010/main" val="181368970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Vet</a:t>
            </a:r>
          </a:p>
        </p:txBody>
      </p:sp>
      <p:sp>
        <p:nvSpPr>
          <p:cNvPr id="3" name="Tijdelijke aanduiding voor inhoud 2"/>
          <p:cNvSpPr>
            <a:spLocks noGrp="1"/>
          </p:cNvSpPr>
          <p:nvPr>
            <p:ph idx="1"/>
          </p:nvPr>
        </p:nvSpPr>
        <p:spPr>
          <a:xfrm>
            <a:off x="677333" y="1323703"/>
            <a:ext cx="9154643" cy="4717659"/>
          </a:xfrm>
        </p:spPr>
        <p:txBody>
          <a:bodyPr>
            <a:normAutofit fontScale="92500" lnSpcReduction="10000"/>
          </a:bodyPr>
          <a:lstStyle/>
          <a:p>
            <a:r>
              <a:rPr lang="nl-NL" dirty="0"/>
              <a:t>Vet is leverancier van veel energie (2 a 3 maal zoveel als koolhydraten)</a:t>
            </a:r>
          </a:p>
          <a:p>
            <a:r>
              <a:rPr lang="nl-NL" dirty="0"/>
              <a:t>Herkauwer kan maar moeilijk vet verteren. </a:t>
            </a:r>
          </a:p>
          <a:p>
            <a:r>
              <a:rPr lang="nl-NL" dirty="0"/>
              <a:t>Vuistregel: geef een koe net zoveel vet als dat ze met de melk uitscheidt</a:t>
            </a:r>
          </a:p>
          <a:p>
            <a:r>
              <a:rPr lang="nl-NL" dirty="0"/>
              <a:t>bv. Koe met 40 kg melk en 4,40 % vet = 1,7 kg melkvet</a:t>
            </a:r>
          </a:p>
          <a:p>
            <a:r>
              <a:rPr lang="nl-NL" dirty="0"/>
              <a:t>Ruwvoer bevat ca 3-4 % vet </a:t>
            </a:r>
          </a:p>
          <a:p>
            <a:r>
              <a:rPr lang="nl-NL" dirty="0"/>
              <a:t>Dus via krachtvoeders en bijproducten moet ca 1 kg vet gevoerd worden</a:t>
            </a:r>
          </a:p>
          <a:p>
            <a:r>
              <a:rPr lang="nl-NL" dirty="0"/>
              <a:t>Vet zit </a:t>
            </a:r>
            <a:r>
              <a:rPr lang="nl-NL" dirty="0" err="1"/>
              <a:t>oa</a:t>
            </a:r>
            <a:r>
              <a:rPr lang="nl-NL" dirty="0"/>
              <a:t> in oliehoudende zaden (soja, lijnzaad, raap)</a:t>
            </a:r>
          </a:p>
          <a:p>
            <a:r>
              <a:rPr lang="nl-NL" dirty="0"/>
              <a:t>Onverzadigde vetten doden </a:t>
            </a:r>
            <a:r>
              <a:rPr lang="nl-NL" dirty="0" err="1"/>
              <a:t>pensmicroben</a:t>
            </a:r>
            <a:r>
              <a:rPr lang="nl-NL" dirty="0"/>
              <a:t> en leggen mineralen vast </a:t>
            </a:r>
            <a:r>
              <a:rPr lang="nl-NL" dirty="0">
                <a:sym typeface="Wingdings" panose="05000000000000000000" pitchFamily="2" charset="2"/>
              </a:rPr>
              <a:t> pens functioneert niet meer goed, kans op </a:t>
            </a:r>
            <a:r>
              <a:rPr lang="nl-NL" dirty="0" err="1">
                <a:sym typeface="Wingdings" panose="05000000000000000000" pitchFamily="2" charset="2"/>
              </a:rPr>
              <a:t>gebreksziekten</a:t>
            </a:r>
            <a:r>
              <a:rPr lang="nl-NL" dirty="0">
                <a:sym typeface="Wingdings" panose="05000000000000000000" pitchFamily="2" charset="2"/>
              </a:rPr>
              <a:t>.</a:t>
            </a:r>
            <a:endParaRPr lang="nl-NL" dirty="0"/>
          </a:p>
          <a:p>
            <a:r>
              <a:rPr lang="nl-NL" dirty="0" err="1"/>
              <a:t>Pensbestendige</a:t>
            </a:r>
            <a:r>
              <a:rPr lang="nl-NL" dirty="0"/>
              <a:t> vetten passeren ongeschonden de pens en worden pas in darm verteerd: C16:0 en C18:1</a:t>
            </a:r>
          </a:p>
          <a:p>
            <a:r>
              <a:rPr lang="nl-NL" dirty="0"/>
              <a:t>Vet positief op kg melk, vet % en vruchtbaarheid; soms gewichtsverlies bij koeien</a:t>
            </a:r>
          </a:p>
          <a:p>
            <a:r>
              <a:rPr lang="nl-NL" dirty="0"/>
              <a:t>Vet toevoeging negatief op melkverwerking (kazen) en daarom verboden sinds dec 2017</a:t>
            </a:r>
          </a:p>
        </p:txBody>
      </p:sp>
    </p:spTree>
    <p:extLst>
      <p:ext uri="{BB962C8B-B14F-4D97-AF65-F5344CB8AC3E}">
        <p14:creationId xmlns:p14="http://schemas.microsoft.com/office/powerpoint/2010/main" val="58391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165463" y="154034"/>
            <a:ext cx="4926664" cy="6090012"/>
          </a:xfrm>
          <a:prstGeom prst="rect">
            <a:avLst/>
          </a:prstGeom>
        </p:spPr>
      </p:pic>
      <p:pic>
        <p:nvPicPr>
          <p:cNvPr id="5" name="Afbeelding 4"/>
          <p:cNvPicPr>
            <a:picLocks noChangeAspect="1"/>
          </p:cNvPicPr>
          <p:nvPr/>
        </p:nvPicPr>
        <p:blipFill>
          <a:blip r:embed="rId3"/>
          <a:stretch>
            <a:fillRect/>
          </a:stretch>
        </p:blipFill>
        <p:spPr>
          <a:xfrm>
            <a:off x="5423943" y="0"/>
            <a:ext cx="6029325" cy="6496050"/>
          </a:xfrm>
          <a:prstGeom prst="rect">
            <a:avLst/>
          </a:prstGeom>
        </p:spPr>
      </p:pic>
    </p:spTree>
    <p:extLst>
      <p:ext uri="{BB962C8B-B14F-4D97-AF65-F5344CB8AC3E}">
        <p14:creationId xmlns:p14="http://schemas.microsoft.com/office/powerpoint/2010/main" val="1751134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156238"/>
            <a:ext cx="8596668" cy="1320800"/>
          </a:xfrm>
        </p:spPr>
        <p:txBody>
          <a:bodyPr/>
          <a:lstStyle/>
          <a:p>
            <a:r>
              <a:rPr lang="nl-NL" dirty="0">
                <a:solidFill>
                  <a:schemeClr val="tx1"/>
                </a:solidFill>
              </a:rPr>
              <a:t>Koolhydraten</a:t>
            </a:r>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2"/>
          <a:stretch>
            <a:fillRect/>
          </a:stretch>
        </p:blipFill>
        <p:spPr>
          <a:xfrm>
            <a:off x="1331650" y="1079032"/>
            <a:ext cx="7371078" cy="5288301"/>
          </a:xfrm>
          <a:prstGeom prst="rect">
            <a:avLst/>
          </a:prstGeom>
        </p:spPr>
      </p:pic>
    </p:spTree>
    <p:extLst>
      <p:ext uri="{BB962C8B-B14F-4D97-AF65-F5344CB8AC3E}">
        <p14:creationId xmlns:p14="http://schemas.microsoft.com/office/powerpoint/2010/main" val="387003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chemeClr val="tx1"/>
                </a:solidFill>
              </a:rPr>
              <a:t>Koolhydraten</a:t>
            </a:r>
            <a:br>
              <a:rPr lang="nl-NL" b="1" dirty="0">
                <a:solidFill>
                  <a:schemeClr val="tx1"/>
                </a:solidFill>
              </a:rPr>
            </a:br>
            <a:r>
              <a:rPr lang="nl-NL" sz="2200" b="1" dirty="0">
                <a:solidFill>
                  <a:schemeClr val="tx1"/>
                </a:solidFill>
              </a:rPr>
              <a:t>a. Structurele koolhydraten (Celwanden)</a:t>
            </a:r>
            <a:br>
              <a:rPr lang="nl-NL" sz="2200" b="1" dirty="0">
                <a:solidFill>
                  <a:schemeClr val="tx1"/>
                </a:solidFill>
              </a:rPr>
            </a:br>
            <a:r>
              <a:rPr lang="nl-NL" sz="2200" b="1" dirty="0">
                <a:solidFill>
                  <a:schemeClr val="tx1"/>
                </a:solidFill>
              </a:rPr>
              <a:t>b. Niet structurele koolhydraten(</a:t>
            </a:r>
            <a:r>
              <a:rPr lang="nl-NL" sz="2200" b="1" dirty="0" err="1">
                <a:solidFill>
                  <a:schemeClr val="tx1"/>
                </a:solidFill>
              </a:rPr>
              <a:t>Celinhoud:Zetmeel</a:t>
            </a:r>
            <a:r>
              <a:rPr lang="nl-NL" sz="2200" b="1" dirty="0">
                <a:solidFill>
                  <a:schemeClr val="tx1"/>
                </a:solidFill>
              </a:rPr>
              <a:t> en suiker)</a:t>
            </a:r>
          </a:p>
        </p:txBody>
      </p:sp>
      <p:sp>
        <p:nvSpPr>
          <p:cNvPr id="3" name="Tijdelijke aanduiding voor inhoud 2"/>
          <p:cNvSpPr>
            <a:spLocks noGrp="1"/>
          </p:cNvSpPr>
          <p:nvPr>
            <p:ph idx="1"/>
          </p:nvPr>
        </p:nvSpPr>
        <p:spPr/>
        <p:txBody>
          <a:bodyPr/>
          <a:lstStyle/>
          <a:p>
            <a:pPr marL="0" indent="0">
              <a:buNone/>
            </a:pPr>
            <a:r>
              <a:rPr lang="nl-NL" dirty="0"/>
              <a:t>A</a:t>
            </a:r>
            <a:r>
              <a:rPr lang="nl-NL" b="1" dirty="0"/>
              <a:t>. Structurele koolhydraten: celwanden</a:t>
            </a:r>
          </a:p>
          <a:p>
            <a:pPr marL="0" indent="0">
              <a:buNone/>
            </a:pPr>
            <a:endParaRPr lang="nl-NL" dirty="0"/>
          </a:p>
          <a:p>
            <a:pPr marL="0" indent="0">
              <a:buNone/>
            </a:pPr>
            <a:r>
              <a:rPr lang="nl-NL" dirty="0"/>
              <a:t>Bij herkauwen blijven de celwanden nog grotendeels intact</a:t>
            </a:r>
          </a:p>
          <a:p>
            <a:pPr marL="0" indent="0">
              <a:buNone/>
            </a:pPr>
            <a:r>
              <a:rPr lang="nl-NL" dirty="0"/>
              <a:t>Celwanden worden door de </a:t>
            </a:r>
            <a:r>
              <a:rPr lang="nl-NL" dirty="0" err="1"/>
              <a:t>pensmicroben</a:t>
            </a:r>
            <a:r>
              <a:rPr lang="nl-NL" dirty="0"/>
              <a:t> afgebroken (fermentatie)</a:t>
            </a:r>
          </a:p>
          <a:p>
            <a:pPr marL="0" indent="0">
              <a:buNone/>
            </a:pPr>
            <a:endParaRPr lang="nl-NL" dirty="0"/>
          </a:p>
          <a:p>
            <a:pPr marL="0" indent="0">
              <a:buNone/>
            </a:pPr>
            <a:r>
              <a:rPr lang="nl-NL" dirty="0"/>
              <a:t>1. Lignine			moeilijk of niet afbreekbaar	“hout”</a:t>
            </a:r>
          </a:p>
          <a:p>
            <a:pPr marL="0" indent="0">
              <a:buNone/>
            </a:pPr>
            <a:r>
              <a:rPr lang="nl-NL" dirty="0"/>
              <a:t>2. Cellulose			geleidelijke afbraak			12-24 uur</a:t>
            </a:r>
          </a:p>
          <a:p>
            <a:pPr marL="0" indent="0">
              <a:buNone/>
            </a:pPr>
            <a:r>
              <a:rPr lang="nl-NL" dirty="0"/>
              <a:t>3. Hemicellulose		geleidelijke afbraak			12-24 uur</a:t>
            </a:r>
          </a:p>
          <a:p>
            <a:pPr marL="0" indent="0">
              <a:buNone/>
            </a:pPr>
            <a:r>
              <a:rPr lang="nl-NL" dirty="0"/>
              <a:t>4. Pectine			gemakkelijk afbreekbaar 		3 uur</a:t>
            </a:r>
          </a:p>
          <a:p>
            <a:endParaRPr lang="nl-NL" dirty="0"/>
          </a:p>
        </p:txBody>
      </p:sp>
    </p:spTree>
    <p:extLst>
      <p:ext uri="{BB962C8B-B14F-4D97-AF65-F5344CB8AC3E}">
        <p14:creationId xmlns:p14="http://schemas.microsoft.com/office/powerpoint/2010/main" val="3363835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tx1"/>
                </a:solidFill>
              </a:rPr>
              <a:t>Koolhydraten</a:t>
            </a:r>
            <a:br>
              <a:rPr lang="nl-NL" dirty="0">
                <a:solidFill>
                  <a:schemeClr val="tx1"/>
                </a:solidFill>
              </a:rPr>
            </a:br>
            <a:r>
              <a:rPr lang="nl-NL" sz="2200" dirty="0">
                <a:solidFill>
                  <a:schemeClr val="tx1"/>
                </a:solidFill>
              </a:rPr>
              <a:t>a. Structurele koolhydraten (Ruwe celstof)</a:t>
            </a:r>
            <a:br>
              <a:rPr lang="nl-NL" sz="2200" dirty="0">
                <a:solidFill>
                  <a:schemeClr val="tx1"/>
                </a:solidFill>
              </a:rPr>
            </a:br>
            <a:r>
              <a:rPr lang="nl-NL" sz="2200" dirty="0">
                <a:solidFill>
                  <a:schemeClr val="tx1"/>
                </a:solidFill>
              </a:rPr>
              <a:t>b. Niet structurele koolhydraten(Zetmeel en suiker</a:t>
            </a:r>
            <a:r>
              <a:rPr lang="nl-NL" sz="2200" dirty="0"/>
              <a:t>)</a:t>
            </a:r>
          </a:p>
        </p:txBody>
      </p:sp>
      <p:sp>
        <p:nvSpPr>
          <p:cNvPr id="3" name="Tijdelijke aanduiding voor inhoud 2"/>
          <p:cNvSpPr>
            <a:spLocks noGrp="1"/>
          </p:cNvSpPr>
          <p:nvPr>
            <p:ph idx="1"/>
          </p:nvPr>
        </p:nvSpPr>
        <p:spPr/>
        <p:txBody>
          <a:bodyPr>
            <a:normAutofit lnSpcReduction="10000"/>
          </a:bodyPr>
          <a:lstStyle/>
          <a:p>
            <a:pPr marL="0" indent="0">
              <a:buNone/>
            </a:pPr>
            <a:r>
              <a:rPr lang="nl-NL" dirty="0"/>
              <a:t>A</a:t>
            </a:r>
            <a:r>
              <a:rPr lang="nl-NL" b="1" dirty="0"/>
              <a:t>. Structurele koolhydraten: ruwe celstof (celwanden)</a:t>
            </a:r>
          </a:p>
          <a:p>
            <a:pPr marL="0" indent="0">
              <a:buNone/>
            </a:pPr>
            <a:endParaRPr lang="nl-NL" dirty="0"/>
          </a:p>
          <a:p>
            <a:pPr marL="0" indent="0">
              <a:buNone/>
            </a:pPr>
            <a:r>
              <a:rPr lang="nl-NL" dirty="0"/>
              <a:t>Hoe is verhouding in soorten ruwe celstof?</a:t>
            </a:r>
          </a:p>
          <a:p>
            <a:pPr marL="0" indent="0">
              <a:buNone/>
            </a:pPr>
            <a:r>
              <a:rPr lang="nl-NL" dirty="0"/>
              <a:t>Kijk op analyse rapport : NDF, ADF en ADL</a:t>
            </a:r>
          </a:p>
          <a:p>
            <a:pPr marL="0" indent="0">
              <a:buNone/>
            </a:pPr>
            <a:r>
              <a:rPr lang="nl-NL" dirty="0"/>
              <a:t>NDF = </a:t>
            </a:r>
            <a:r>
              <a:rPr lang="nl-NL" dirty="0" err="1"/>
              <a:t>neutral</a:t>
            </a:r>
            <a:r>
              <a:rPr lang="nl-NL" dirty="0"/>
              <a:t> detergent </a:t>
            </a:r>
            <a:r>
              <a:rPr lang="nl-NL" dirty="0" err="1"/>
              <a:t>fibre</a:t>
            </a:r>
            <a:endParaRPr lang="nl-NL" dirty="0"/>
          </a:p>
          <a:p>
            <a:pPr marL="0" indent="0">
              <a:buNone/>
            </a:pPr>
            <a:r>
              <a:rPr lang="nl-NL" dirty="0"/>
              <a:t>ADF = acid detergent </a:t>
            </a:r>
            <a:r>
              <a:rPr lang="nl-NL" dirty="0" err="1"/>
              <a:t>fibre</a:t>
            </a:r>
            <a:endParaRPr lang="nl-NL" dirty="0"/>
          </a:p>
          <a:p>
            <a:pPr marL="0" indent="0">
              <a:buNone/>
            </a:pPr>
            <a:r>
              <a:rPr lang="nl-NL" dirty="0"/>
              <a:t>ADL= acid detergent lignine</a:t>
            </a:r>
          </a:p>
          <a:p>
            <a:pPr marL="0" indent="0">
              <a:buNone/>
            </a:pPr>
            <a:endParaRPr lang="nl-NL" dirty="0"/>
          </a:p>
          <a:p>
            <a:pPr marL="0" indent="0">
              <a:buNone/>
            </a:pPr>
            <a:r>
              <a:rPr lang="nl-NL" dirty="0"/>
              <a:t>NDF-ADF = hemicellulose</a:t>
            </a:r>
          </a:p>
          <a:p>
            <a:pPr marL="0" indent="0">
              <a:buNone/>
            </a:pPr>
            <a:r>
              <a:rPr lang="nl-NL" dirty="0"/>
              <a:t>ADF-ADL = cellulose</a:t>
            </a:r>
          </a:p>
          <a:p>
            <a:pPr marL="0" indent="0">
              <a:buNone/>
            </a:pPr>
            <a:endParaRPr lang="nl-NL" dirty="0"/>
          </a:p>
        </p:txBody>
      </p:sp>
      <p:pic>
        <p:nvPicPr>
          <p:cNvPr id="4" name="Afbeelding 3"/>
          <p:cNvPicPr>
            <a:picLocks noChangeAspect="1"/>
          </p:cNvPicPr>
          <p:nvPr/>
        </p:nvPicPr>
        <p:blipFill>
          <a:blip r:embed="rId2"/>
          <a:stretch>
            <a:fillRect/>
          </a:stretch>
        </p:blipFill>
        <p:spPr>
          <a:xfrm>
            <a:off x="5259977" y="2742975"/>
            <a:ext cx="4445998" cy="3648299"/>
          </a:xfrm>
          <a:prstGeom prst="rect">
            <a:avLst/>
          </a:prstGeom>
        </p:spPr>
      </p:pic>
    </p:spTree>
    <p:extLst>
      <p:ext uri="{BB962C8B-B14F-4D97-AF65-F5344CB8AC3E}">
        <p14:creationId xmlns:p14="http://schemas.microsoft.com/office/powerpoint/2010/main" val="301844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358003" y="318407"/>
            <a:ext cx="10239375" cy="5524500"/>
          </a:xfrm>
          <a:prstGeom prst="rect">
            <a:avLst/>
          </a:prstGeom>
        </p:spPr>
      </p:pic>
    </p:spTree>
    <p:extLst>
      <p:ext uri="{BB962C8B-B14F-4D97-AF65-F5344CB8AC3E}">
        <p14:creationId xmlns:p14="http://schemas.microsoft.com/office/powerpoint/2010/main" val="417571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tx1"/>
                </a:solidFill>
              </a:rPr>
              <a:t>Koolhydraten</a:t>
            </a:r>
            <a:br>
              <a:rPr lang="nl-NL" dirty="0">
                <a:solidFill>
                  <a:schemeClr val="tx1"/>
                </a:solidFill>
              </a:rPr>
            </a:br>
            <a:r>
              <a:rPr lang="nl-NL" sz="2200" dirty="0">
                <a:solidFill>
                  <a:schemeClr val="tx1"/>
                </a:solidFill>
              </a:rPr>
              <a:t>a. Structurele koolhydraten (Ruwe celstof)</a:t>
            </a:r>
            <a:br>
              <a:rPr lang="nl-NL" sz="2200" dirty="0">
                <a:solidFill>
                  <a:schemeClr val="tx1"/>
                </a:solidFill>
              </a:rPr>
            </a:br>
            <a:r>
              <a:rPr lang="nl-NL" sz="2200" dirty="0">
                <a:solidFill>
                  <a:schemeClr val="tx1"/>
                </a:solidFill>
              </a:rPr>
              <a:t>b. Niet structurele koolhydraten(Zetmeel en suiker)</a:t>
            </a:r>
          </a:p>
        </p:txBody>
      </p:sp>
      <p:pic>
        <p:nvPicPr>
          <p:cNvPr id="5" name="Afbeelding 4">
            <a:extLst>
              <a:ext uri="{FF2B5EF4-FFF2-40B4-BE49-F238E27FC236}">
                <a16:creationId xmlns:a16="http://schemas.microsoft.com/office/drawing/2014/main" id="{3C9C6910-FA2F-4862-A9D3-3C65D48CB62D}"/>
              </a:ext>
            </a:extLst>
          </p:cNvPr>
          <p:cNvPicPr>
            <a:picLocks noChangeAspect="1"/>
          </p:cNvPicPr>
          <p:nvPr/>
        </p:nvPicPr>
        <p:blipFill>
          <a:blip r:embed="rId2"/>
          <a:stretch>
            <a:fillRect/>
          </a:stretch>
        </p:blipFill>
        <p:spPr>
          <a:xfrm>
            <a:off x="7547811" y="0"/>
            <a:ext cx="4720389" cy="3057525"/>
          </a:xfrm>
          <a:prstGeom prst="rect">
            <a:avLst/>
          </a:prstGeom>
        </p:spPr>
      </p:pic>
      <p:sp>
        <p:nvSpPr>
          <p:cNvPr id="3" name="Tijdelijke aanduiding voor inhoud 2"/>
          <p:cNvSpPr>
            <a:spLocks noGrp="1"/>
          </p:cNvSpPr>
          <p:nvPr>
            <p:ph idx="1"/>
          </p:nvPr>
        </p:nvSpPr>
        <p:spPr/>
        <p:txBody>
          <a:bodyPr>
            <a:normAutofit/>
          </a:bodyPr>
          <a:lstStyle/>
          <a:p>
            <a:pPr marL="0" indent="0">
              <a:buNone/>
            </a:pPr>
            <a:r>
              <a:rPr lang="nl-NL" dirty="0"/>
              <a:t>B</a:t>
            </a:r>
            <a:r>
              <a:rPr lang="nl-NL" b="1" dirty="0"/>
              <a:t>. Niet-Structurele koolhydraten: suiker en zetmeel</a:t>
            </a:r>
          </a:p>
          <a:p>
            <a:pPr marL="0" indent="0">
              <a:buNone/>
            </a:pPr>
            <a:r>
              <a:rPr lang="nl-NL" dirty="0"/>
              <a:t>Bij herkauwen komt de cel inhoud vrij met daarin de suikers en het zetmeel</a:t>
            </a:r>
          </a:p>
          <a:p>
            <a:pPr marL="0" indent="0">
              <a:buNone/>
            </a:pPr>
            <a:endParaRPr lang="nl-NL" dirty="0"/>
          </a:p>
          <a:p>
            <a:pPr marL="0" indent="0">
              <a:buNone/>
            </a:pPr>
            <a:r>
              <a:rPr lang="nl-NL" b="1" dirty="0"/>
              <a:t>Suikers</a:t>
            </a:r>
            <a:r>
              <a:rPr lang="nl-NL" dirty="0"/>
              <a:t> worden in pens afgebroken en snel opgenomen (&lt;3 uur)</a:t>
            </a:r>
          </a:p>
          <a:p>
            <a:pPr marL="0" indent="0">
              <a:buNone/>
            </a:pPr>
            <a:r>
              <a:rPr lang="nl-NL" b="1" dirty="0"/>
              <a:t>Zetmeel</a:t>
            </a:r>
            <a:r>
              <a:rPr lang="nl-NL" dirty="0"/>
              <a:t> wat </a:t>
            </a:r>
            <a:r>
              <a:rPr lang="nl-NL" b="1" i="1" dirty="0"/>
              <a:t>onbestendig </a:t>
            </a:r>
            <a:r>
              <a:rPr lang="nl-NL" dirty="0"/>
              <a:t>is (bijv. uit granen) wordt in pens afgebroken en binnen 6 -12 uur opgenomen. </a:t>
            </a:r>
          </a:p>
          <a:p>
            <a:pPr marL="0" indent="0">
              <a:buNone/>
            </a:pPr>
            <a:r>
              <a:rPr lang="nl-NL" dirty="0"/>
              <a:t>Zetmeel wat </a:t>
            </a:r>
            <a:r>
              <a:rPr lang="nl-NL" b="1" i="1" dirty="0"/>
              <a:t>bestendig</a:t>
            </a:r>
            <a:r>
              <a:rPr lang="nl-NL" dirty="0"/>
              <a:t> is (bijv. deel van zetmeel uit snijmais) passeert de pens en wordt in darm opgenomen</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773835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Afbraak van koolhydraten</a:t>
            </a:r>
          </a:p>
        </p:txBody>
      </p:sp>
      <p:sp>
        <p:nvSpPr>
          <p:cNvPr id="3" name="Tijdelijke aanduiding voor inhoud 2"/>
          <p:cNvSpPr>
            <a:spLocks noGrp="1"/>
          </p:cNvSpPr>
          <p:nvPr>
            <p:ph idx="1"/>
          </p:nvPr>
        </p:nvSpPr>
        <p:spPr>
          <a:xfrm>
            <a:off x="455392" y="1432620"/>
            <a:ext cx="8596668" cy="4354511"/>
          </a:xfrm>
        </p:spPr>
        <p:txBody>
          <a:bodyPr>
            <a:normAutofit fontScale="92500" lnSpcReduction="10000"/>
          </a:bodyPr>
          <a:lstStyle/>
          <a:p>
            <a:pPr marL="0" indent="0">
              <a:buNone/>
            </a:pPr>
            <a:r>
              <a:rPr lang="nl-NL" dirty="0"/>
              <a:t>De verschillende soorten koolhydraten worden voor 60-70 % in de pens afgebroken. </a:t>
            </a:r>
          </a:p>
          <a:p>
            <a:pPr marL="0" indent="0">
              <a:buNone/>
            </a:pPr>
            <a:endParaRPr lang="nl-NL" dirty="0"/>
          </a:p>
          <a:p>
            <a:pPr marL="0" indent="0">
              <a:buNone/>
            </a:pPr>
            <a:r>
              <a:rPr lang="nl-NL" dirty="0"/>
              <a:t>Hierbij ontstaan de volgende vluchtige vetzuren:</a:t>
            </a:r>
          </a:p>
          <a:p>
            <a:pPr marL="0" indent="0">
              <a:buNone/>
            </a:pPr>
            <a:endParaRPr lang="nl-NL" dirty="0"/>
          </a:p>
          <a:p>
            <a:r>
              <a:rPr lang="nl-NL" dirty="0"/>
              <a:t>Azijnzuur</a:t>
            </a:r>
          </a:p>
          <a:p>
            <a:r>
              <a:rPr lang="nl-NL" dirty="0"/>
              <a:t>Propionzuur</a:t>
            </a:r>
          </a:p>
          <a:p>
            <a:r>
              <a:rPr lang="nl-NL" dirty="0"/>
              <a:t>Boterzuur</a:t>
            </a:r>
          </a:p>
          <a:p>
            <a:pPr marL="0" indent="0">
              <a:buNone/>
            </a:pPr>
            <a:endParaRPr lang="nl-NL" dirty="0"/>
          </a:p>
          <a:p>
            <a:pPr marL="0" indent="0">
              <a:buNone/>
            </a:pPr>
            <a:r>
              <a:rPr lang="nl-NL" dirty="0"/>
              <a:t>Deze drie vetzuren zijn de belangrijkste energiebron voor de koe: ze maakt hiervan:</a:t>
            </a:r>
          </a:p>
          <a:p>
            <a:r>
              <a:rPr lang="nl-NL" dirty="0"/>
              <a:t>Melk</a:t>
            </a:r>
          </a:p>
          <a:p>
            <a:r>
              <a:rPr lang="nl-NL" dirty="0"/>
              <a:t>Melkvet</a:t>
            </a:r>
          </a:p>
          <a:p>
            <a:r>
              <a:rPr lang="nl-NL" dirty="0"/>
              <a:t>Groei, onderhoud, of dracht</a:t>
            </a:r>
          </a:p>
          <a:p>
            <a:pPr marL="0" indent="0">
              <a:buNone/>
            </a:pPr>
            <a:endParaRPr lang="nl-NL" dirty="0"/>
          </a:p>
        </p:txBody>
      </p:sp>
    </p:spTree>
    <p:extLst>
      <p:ext uri="{BB962C8B-B14F-4D97-AF65-F5344CB8AC3E}">
        <p14:creationId xmlns:p14="http://schemas.microsoft.com/office/powerpoint/2010/main" val="874352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Afbraak van koolhydraten</a:t>
            </a:r>
          </a:p>
        </p:txBody>
      </p:sp>
      <p:sp>
        <p:nvSpPr>
          <p:cNvPr id="3" name="Tijdelijke aanduiding voor inhoud 2"/>
          <p:cNvSpPr>
            <a:spLocks noGrp="1"/>
          </p:cNvSpPr>
          <p:nvPr>
            <p:ph idx="1"/>
          </p:nvPr>
        </p:nvSpPr>
        <p:spPr>
          <a:xfrm>
            <a:off x="677334" y="2160589"/>
            <a:ext cx="8596668" cy="4354511"/>
          </a:xfrm>
        </p:spPr>
        <p:txBody>
          <a:bodyPr>
            <a:normAutofit/>
          </a:bodyPr>
          <a:lstStyle/>
          <a:p>
            <a:pPr marL="0" indent="0">
              <a:buNone/>
            </a:pPr>
            <a:r>
              <a:rPr lang="nl-NL" dirty="0"/>
              <a:t>De koolhydraten die in de pens worden afgebroken leveren de “vluchtige vetzuren”:</a:t>
            </a:r>
          </a:p>
          <a:p>
            <a:pPr marL="0" indent="0">
              <a:buNone/>
            </a:pPr>
            <a:r>
              <a:rPr lang="nl-NL" b="1" dirty="0"/>
              <a:t>Celwanden:</a:t>
            </a:r>
          </a:p>
          <a:p>
            <a:pPr marL="0" indent="0">
              <a:buNone/>
            </a:pPr>
            <a:r>
              <a:rPr lang="nl-NL" dirty="0"/>
              <a:t>Lignine, cellulose, hemicellulose    	</a:t>
            </a:r>
            <a:r>
              <a:rPr lang="nl-NL" dirty="0">
                <a:sym typeface="Wingdings" panose="05000000000000000000" pitchFamily="2" charset="2"/>
              </a:rPr>
              <a:t>			azijnzuur</a:t>
            </a:r>
          </a:p>
          <a:p>
            <a:pPr marL="0" indent="0">
              <a:buNone/>
            </a:pPr>
            <a:r>
              <a:rPr lang="nl-NL" dirty="0">
                <a:sym typeface="Wingdings" panose="05000000000000000000" pitchFamily="2" charset="2"/>
              </a:rPr>
              <a:t>Pectine										propionzuur</a:t>
            </a:r>
          </a:p>
          <a:p>
            <a:pPr marL="0" indent="0">
              <a:buNone/>
            </a:pPr>
            <a:endParaRPr lang="nl-NL" dirty="0">
              <a:sym typeface="Wingdings" panose="05000000000000000000" pitchFamily="2" charset="2"/>
            </a:endParaRPr>
          </a:p>
          <a:p>
            <a:pPr marL="0" indent="0">
              <a:buNone/>
            </a:pPr>
            <a:r>
              <a:rPr lang="nl-NL" b="1" dirty="0" err="1">
                <a:sym typeface="Wingdings" panose="05000000000000000000" pitchFamily="2" charset="2"/>
              </a:rPr>
              <a:t>Celinhoud</a:t>
            </a:r>
            <a:r>
              <a:rPr lang="nl-NL" b="1" dirty="0">
                <a:sym typeface="Wingdings" panose="05000000000000000000" pitchFamily="2" charset="2"/>
              </a:rPr>
              <a:t>:</a:t>
            </a:r>
          </a:p>
          <a:p>
            <a:pPr marL="0" indent="0">
              <a:buNone/>
            </a:pPr>
            <a:r>
              <a:rPr lang="nl-NL" dirty="0">
                <a:sym typeface="Wingdings" panose="05000000000000000000" pitchFamily="2" charset="2"/>
              </a:rPr>
              <a:t>Suikers										boterzuur </a:t>
            </a:r>
            <a:r>
              <a:rPr lang="nl-NL" sz="1400" dirty="0">
                <a:sym typeface="Wingdings" panose="05000000000000000000" pitchFamily="2" charset="2"/>
              </a:rPr>
              <a:t>(+ beetje propionzuu</a:t>
            </a:r>
            <a:r>
              <a:rPr lang="nl-NL" dirty="0">
                <a:sym typeface="Wingdings" panose="05000000000000000000" pitchFamily="2" charset="2"/>
              </a:rPr>
              <a:t>r)</a:t>
            </a:r>
          </a:p>
          <a:p>
            <a:pPr marL="0" indent="0">
              <a:buNone/>
            </a:pPr>
            <a:r>
              <a:rPr lang="nl-NL" dirty="0">
                <a:sym typeface="Wingdings" panose="05000000000000000000" pitchFamily="2" charset="2"/>
              </a:rPr>
              <a:t>Onbestendig zetmeel							propionzuur </a:t>
            </a:r>
          </a:p>
          <a:p>
            <a:pPr marL="0" indent="0">
              <a:buNone/>
            </a:pPr>
            <a:endParaRPr lang="nl-NL" dirty="0">
              <a:sym typeface="Wingdings" panose="05000000000000000000" pitchFamily="2" charset="2"/>
            </a:endParaRPr>
          </a:p>
          <a:p>
            <a:pPr marL="0" indent="0">
              <a:buNone/>
            </a:pPr>
            <a:endParaRPr lang="nl-NL" dirty="0">
              <a:sym typeface="Wingdings" panose="05000000000000000000" pitchFamily="2" charset="2"/>
            </a:endParaRPr>
          </a:p>
          <a:p>
            <a:pPr marL="0" indent="0">
              <a:buNone/>
            </a:pPr>
            <a:endParaRPr lang="nl-NL" dirty="0">
              <a:sym typeface="Wingdings" panose="05000000000000000000" pitchFamily="2" charset="2"/>
            </a:endParaRPr>
          </a:p>
          <a:p>
            <a:pPr marL="0" indent="0">
              <a:buNone/>
            </a:pPr>
            <a:endParaRPr lang="nl-NL" dirty="0"/>
          </a:p>
        </p:txBody>
      </p:sp>
    </p:spTree>
    <p:extLst>
      <p:ext uri="{BB962C8B-B14F-4D97-AF65-F5344CB8AC3E}">
        <p14:creationId xmlns:p14="http://schemas.microsoft.com/office/powerpoint/2010/main" val="3020083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r>
              <a:rPr lang="nl-NL" altLang="nl-NL" dirty="0">
                <a:solidFill>
                  <a:schemeClr val="tx1"/>
                </a:solidFill>
              </a:rPr>
              <a:t>Weende analyse</a:t>
            </a:r>
          </a:p>
        </p:txBody>
      </p:sp>
      <p:sp>
        <p:nvSpPr>
          <p:cNvPr id="27651" name="Tijdelijke aanduiding voor inhoud 2"/>
          <p:cNvSpPr>
            <a:spLocks noGrp="1"/>
          </p:cNvSpPr>
          <p:nvPr>
            <p:ph idx="1"/>
          </p:nvPr>
        </p:nvSpPr>
        <p:spPr/>
        <p:txBody>
          <a:bodyPr/>
          <a:lstStyle/>
          <a:p>
            <a:pPr eaLnBrk="1" hangingPunct="1"/>
            <a:endParaRPr lang="nl-NL" altLang="nl-NL"/>
          </a:p>
        </p:txBody>
      </p:sp>
      <p:pic>
        <p:nvPicPr>
          <p:cNvPr id="27652" name="Afbeelding 3"/>
          <p:cNvPicPr>
            <a:picLocks noChangeAspect="1"/>
          </p:cNvPicPr>
          <p:nvPr/>
        </p:nvPicPr>
        <p:blipFill>
          <a:blip r:embed="rId2">
            <a:extLst>
              <a:ext uri="{28A0092B-C50C-407E-A947-70E740481C1C}">
                <a14:useLocalDpi xmlns:a14="http://schemas.microsoft.com/office/drawing/2010/main" val="0"/>
              </a:ext>
            </a:extLst>
          </a:blip>
          <a:srcRect b="30466"/>
          <a:stretch>
            <a:fillRect/>
          </a:stretch>
        </p:blipFill>
        <p:spPr bwMode="auto">
          <a:xfrm>
            <a:off x="1576388" y="1293813"/>
            <a:ext cx="8983662"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kstvak 4"/>
          <p:cNvSpPr txBox="1">
            <a:spLocks noChangeArrowheads="1"/>
          </p:cNvSpPr>
          <p:nvPr/>
        </p:nvSpPr>
        <p:spPr bwMode="auto">
          <a:xfrm>
            <a:off x="4872039" y="3284539"/>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nl-NL" altLang="nl-NL" b="1">
                <a:solidFill>
                  <a:srgbClr val="FF0000"/>
                </a:solidFill>
                <a:latin typeface="Times New Roman" panose="02020603050405020304" pitchFamily="18" charset="0"/>
              </a:rPr>
              <a:t>(koolhydraten</a:t>
            </a:r>
            <a:r>
              <a:rPr lang="nl-NL" altLang="nl-NL">
                <a:solidFill>
                  <a:schemeClr val="tx1"/>
                </a:solidFill>
                <a:latin typeface="Times New Roman" panose="02020603050405020304" pitchFamily="18" charset="0"/>
              </a:rPr>
              <a:t>)</a:t>
            </a:r>
          </a:p>
        </p:txBody>
      </p:sp>
    </p:spTree>
    <p:extLst>
      <p:ext uri="{BB962C8B-B14F-4D97-AF65-F5344CB8AC3E}">
        <p14:creationId xmlns:p14="http://schemas.microsoft.com/office/powerpoint/2010/main" val="2671769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Afbraaksnelheid koolhydraten</a:t>
            </a:r>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rot="-60000">
            <a:off x="846925" y="1481600"/>
            <a:ext cx="8382000" cy="5238750"/>
          </a:xfrm>
          <a:prstGeom prst="rect">
            <a:avLst/>
          </a:prstGeom>
        </p:spPr>
      </p:pic>
    </p:spTree>
    <p:extLst>
      <p:ext uri="{BB962C8B-B14F-4D97-AF65-F5344CB8AC3E}">
        <p14:creationId xmlns:p14="http://schemas.microsoft.com/office/powerpoint/2010/main" val="1647540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Optimale verhouding vluchtige vetzuren</a:t>
            </a:r>
          </a:p>
        </p:txBody>
      </p:sp>
      <p:sp>
        <p:nvSpPr>
          <p:cNvPr id="3" name="Tijdelijke aanduiding voor inhoud 2"/>
          <p:cNvSpPr>
            <a:spLocks noGrp="1"/>
          </p:cNvSpPr>
          <p:nvPr>
            <p:ph idx="1"/>
          </p:nvPr>
        </p:nvSpPr>
        <p:spPr/>
        <p:txBody>
          <a:bodyPr/>
          <a:lstStyle/>
          <a:p>
            <a:pPr marL="0" indent="0">
              <a:buNone/>
            </a:pPr>
            <a:r>
              <a:rPr lang="nl-NL" dirty="0"/>
              <a:t>Om de pens optimaal te laten functioneren moeten de verschillende vluchtige vetzuren in een bepaalde verhouding aanwezig zijn. Deze optimale verhouding bedraagt:</a:t>
            </a:r>
          </a:p>
          <a:p>
            <a:pPr marL="0" indent="0">
              <a:buNone/>
            </a:pPr>
            <a:endParaRPr lang="nl-NL" dirty="0"/>
          </a:p>
          <a:p>
            <a:pPr marL="0" indent="0">
              <a:buNone/>
            </a:pPr>
            <a:r>
              <a:rPr lang="nl-NL" dirty="0"/>
              <a:t>	Azijnzuur	Propionzuur		Boterzuur</a:t>
            </a:r>
          </a:p>
          <a:p>
            <a:pPr marL="0" indent="0">
              <a:buNone/>
            </a:pPr>
            <a:r>
              <a:rPr lang="nl-NL" dirty="0"/>
              <a:t>		65			20				15</a:t>
            </a:r>
          </a:p>
          <a:p>
            <a:pPr marL="0" indent="0">
              <a:buNone/>
            </a:pPr>
            <a:endParaRPr lang="nl-NL" dirty="0"/>
          </a:p>
          <a:p>
            <a:pPr marL="0" indent="0">
              <a:buNone/>
            </a:pPr>
            <a:r>
              <a:rPr lang="nl-NL" dirty="0"/>
              <a:t>Teveel propionzuur of boterzuur geeft voedingsstoornissen!</a:t>
            </a:r>
          </a:p>
          <a:p>
            <a:pPr marL="0" indent="0">
              <a:buNone/>
            </a:pPr>
            <a:r>
              <a:rPr lang="nl-NL" dirty="0"/>
              <a:t>Teveel azijnzuur dan te weinig melk !</a:t>
            </a:r>
          </a:p>
        </p:txBody>
      </p:sp>
    </p:spTree>
    <p:extLst>
      <p:ext uri="{BB962C8B-B14F-4D97-AF65-F5344CB8AC3E}">
        <p14:creationId xmlns:p14="http://schemas.microsoft.com/office/powerpoint/2010/main" val="364893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Azijnzuur</a:t>
            </a:r>
          </a:p>
        </p:txBody>
      </p:sp>
      <p:sp>
        <p:nvSpPr>
          <p:cNvPr id="3" name="Tijdelijke aanduiding voor inhoud 2"/>
          <p:cNvSpPr>
            <a:spLocks noGrp="1"/>
          </p:cNvSpPr>
          <p:nvPr>
            <p:ph idx="1"/>
          </p:nvPr>
        </p:nvSpPr>
        <p:spPr/>
        <p:txBody>
          <a:bodyPr/>
          <a:lstStyle/>
          <a:p>
            <a:pPr marL="0" indent="0">
              <a:buNone/>
            </a:pPr>
            <a:r>
              <a:rPr lang="nl-NL" dirty="0"/>
              <a:t>Wordt het meest in de pens gevormd</a:t>
            </a:r>
          </a:p>
          <a:p>
            <a:pPr marL="0" indent="0">
              <a:buNone/>
            </a:pPr>
            <a:r>
              <a:rPr lang="nl-NL" dirty="0"/>
              <a:t>Veel </a:t>
            </a:r>
            <a:r>
              <a:rPr lang="nl-NL" dirty="0">
                <a:solidFill>
                  <a:srgbClr val="C00000"/>
                </a:solidFill>
              </a:rPr>
              <a:t>“hard” voer</a:t>
            </a:r>
            <a:r>
              <a:rPr lang="nl-NL" dirty="0"/>
              <a:t>, dan langzame vetering vanwege veel harde celwanden en daardoor veel azijnzuur  </a:t>
            </a:r>
            <a:r>
              <a:rPr lang="nl-NL" dirty="0">
                <a:sym typeface="Wingdings" panose="05000000000000000000" pitchFamily="2" charset="2"/>
              </a:rPr>
              <a:t> </a:t>
            </a:r>
            <a:r>
              <a:rPr lang="nl-NL" dirty="0">
                <a:solidFill>
                  <a:srgbClr val="C00000"/>
                </a:solidFill>
                <a:sym typeface="Wingdings" panose="05000000000000000000" pitchFamily="2" charset="2"/>
              </a:rPr>
              <a:t>hoog % vet </a:t>
            </a:r>
            <a:r>
              <a:rPr lang="nl-NL" dirty="0">
                <a:sym typeface="Wingdings" panose="05000000000000000000" pitchFamily="2" charset="2"/>
              </a:rPr>
              <a:t>in de melk</a:t>
            </a:r>
            <a:endParaRPr lang="nl-NL" dirty="0"/>
          </a:p>
          <a:p>
            <a:pPr marL="0" indent="0">
              <a:buNone/>
            </a:pPr>
            <a:r>
              <a:rPr lang="nl-NL" dirty="0"/>
              <a:t>Veel “</a:t>
            </a:r>
            <a:r>
              <a:rPr lang="nl-NL" dirty="0">
                <a:solidFill>
                  <a:srgbClr val="C00000"/>
                </a:solidFill>
              </a:rPr>
              <a:t>mals”</a:t>
            </a:r>
            <a:r>
              <a:rPr lang="nl-NL" dirty="0"/>
              <a:t> voer, dan relatief snelle vertering vanwege jonge celwanden en daardoor weinig azijnzuur </a:t>
            </a:r>
            <a:r>
              <a:rPr lang="nl-NL" dirty="0">
                <a:sym typeface="Wingdings" panose="05000000000000000000" pitchFamily="2" charset="2"/>
              </a:rPr>
              <a:t> </a:t>
            </a:r>
            <a:r>
              <a:rPr lang="nl-NL" dirty="0">
                <a:solidFill>
                  <a:srgbClr val="C00000"/>
                </a:solidFill>
                <a:sym typeface="Wingdings" panose="05000000000000000000" pitchFamily="2" charset="2"/>
              </a:rPr>
              <a:t>laag vet % </a:t>
            </a:r>
            <a:r>
              <a:rPr lang="nl-NL" dirty="0">
                <a:sym typeface="Wingdings" panose="05000000000000000000" pitchFamily="2" charset="2"/>
              </a:rPr>
              <a:t>in de melk</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Bijv. 	koeien in de wei met mals weidegras   laag vet %</a:t>
            </a:r>
          </a:p>
          <a:p>
            <a:pPr marL="0" indent="0">
              <a:buNone/>
            </a:pPr>
            <a:r>
              <a:rPr lang="nl-NL" dirty="0"/>
              <a:t>		koeien op stal met laat gemaaid kuilgras </a:t>
            </a:r>
            <a:r>
              <a:rPr lang="nl-NL" dirty="0">
                <a:sym typeface="Wingdings" panose="05000000000000000000" pitchFamily="2" charset="2"/>
              </a:rPr>
              <a:t> hoog vet %</a:t>
            </a:r>
          </a:p>
          <a:p>
            <a:pPr marL="0" indent="0">
              <a:buNone/>
            </a:pPr>
            <a:endParaRPr lang="nl-NL" dirty="0">
              <a:sym typeface="Wingdings" panose="05000000000000000000" pitchFamily="2" charset="2"/>
            </a:endParaRPr>
          </a:p>
          <a:p>
            <a:pPr marL="0" indent="0">
              <a:buNone/>
            </a:pPr>
            <a:endParaRPr lang="nl-NL" dirty="0">
              <a:sym typeface="Wingdings" panose="05000000000000000000" pitchFamily="2" charset="2"/>
            </a:endParaRPr>
          </a:p>
        </p:txBody>
      </p:sp>
    </p:spTree>
    <p:extLst>
      <p:ext uri="{BB962C8B-B14F-4D97-AF65-F5344CB8AC3E}">
        <p14:creationId xmlns:p14="http://schemas.microsoft.com/office/powerpoint/2010/main" val="2127847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Propionzuur</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a:t>Belangrijk zuur voor de koe</a:t>
            </a:r>
          </a:p>
          <a:p>
            <a:pPr marL="0" indent="0">
              <a:buNone/>
            </a:pPr>
            <a:r>
              <a:rPr lang="nl-NL" dirty="0"/>
              <a:t>Hier kan de koe melksuiker van maken (lactose)</a:t>
            </a:r>
          </a:p>
          <a:p>
            <a:pPr marL="0" indent="0">
              <a:buNone/>
            </a:pPr>
            <a:r>
              <a:rPr lang="nl-NL" dirty="0"/>
              <a:t>De hoeveelheid lactose bepaalt de hoeveelheid melk die een koe kan produceren</a:t>
            </a:r>
          </a:p>
          <a:p>
            <a:pPr marL="0" indent="0">
              <a:buNone/>
            </a:pPr>
            <a:r>
              <a:rPr lang="nl-NL" dirty="0"/>
              <a:t>Een snelle afbraak van de </a:t>
            </a:r>
            <a:r>
              <a:rPr lang="nl-NL" dirty="0" err="1"/>
              <a:t>celinhoud</a:t>
            </a:r>
            <a:r>
              <a:rPr lang="nl-NL" dirty="0"/>
              <a:t> geeft veel propionzuur</a:t>
            </a:r>
          </a:p>
          <a:p>
            <a:pPr marL="0" indent="0">
              <a:buNone/>
            </a:pPr>
            <a:r>
              <a:rPr lang="nl-NL" dirty="0"/>
              <a:t>Dit zie je bij het voeren van krachtvoer</a:t>
            </a:r>
            <a:r>
              <a:rPr lang="nl-NL" dirty="0">
                <a:sym typeface="Wingdings" panose="05000000000000000000" pitchFamily="2" charset="2"/>
              </a:rPr>
              <a:t> wordt snel afgebroken</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 </a:t>
            </a:r>
            <a:r>
              <a:rPr lang="nl-NL" i="1" dirty="0">
                <a:solidFill>
                  <a:srgbClr val="FF0000"/>
                </a:solidFill>
                <a:sym typeface="Wingdings" panose="05000000000000000000" pitchFamily="2" charset="2"/>
              </a:rPr>
              <a:t>Veel propionzuur (dus een snel afbreekbaar voedermiddel) geeft veel melk  met 	lage gehalten </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Voor een hoge groei ( bijvoorbeeld vleesstieren) wil je veel  propionzuur vorming en minder azijnzuur. Propionzuur zorgt voor groei ! Daarom voor hoge groei veel zetmeel in de stier (snijmais, aardappel)</a:t>
            </a:r>
            <a:endParaRPr lang="nl-NL" dirty="0"/>
          </a:p>
        </p:txBody>
      </p:sp>
    </p:spTree>
    <p:extLst>
      <p:ext uri="{BB962C8B-B14F-4D97-AF65-F5344CB8AC3E}">
        <p14:creationId xmlns:p14="http://schemas.microsoft.com/office/powerpoint/2010/main" val="2508854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Boterzuur</a:t>
            </a:r>
          </a:p>
        </p:txBody>
      </p:sp>
      <p:sp>
        <p:nvSpPr>
          <p:cNvPr id="3" name="Tijdelijke aanduiding voor inhoud 2"/>
          <p:cNvSpPr>
            <a:spLocks noGrp="1"/>
          </p:cNvSpPr>
          <p:nvPr>
            <p:ph idx="1"/>
          </p:nvPr>
        </p:nvSpPr>
        <p:spPr/>
        <p:txBody>
          <a:bodyPr/>
          <a:lstStyle/>
          <a:p>
            <a:pPr marL="0" indent="0">
              <a:buNone/>
            </a:pPr>
            <a:r>
              <a:rPr lang="nl-NL" dirty="0"/>
              <a:t>Minst belangrijk van de drie zuren</a:t>
            </a:r>
          </a:p>
          <a:p>
            <a:pPr marL="0" indent="0">
              <a:buNone/>
            </a:pPr>
            <a:r>
              <a:rPr lang="nl-NL" dirty="0"/>
              <a:t>Wordt gevormd door afbraak van suiker</a:t>
            </a:r>
          </a:p>
          <a:p>
            <a:pPr marL="0" indent="0">
              <a:buNone/>
            </a:pPr>
            <a:r>
              <a:rPr lang="nl-NL" dirty="0"/>
              <a:t>Boterzuur is van belang bij aanmaak van vet</a:t>
            </a:r>
          </a:p>
          <a:p>
            <a:pPr marL="0" indent="0">
              <a:buNone/>
            </a:pPr>
            <a:endParaRPr lang="nl-NL" dirty="0"/>
          </a:p>
          <a:p>
            <a:pPr marL="0" indent="0">
              <a:buNone/>
            </a:pPr>
            <a:endParaRPr lang="nl-NL" dirty="0"/>
          </a:p>
          <a:p>
            <a:pPr marL="0" indent="0">
              <a:buNone/>
            </a:pPr>
            <a:endParaRPr lang="nl-NL" dirty="0"/>
          </a:p>
          <a:p>
            <a:pPr marL="0" indent="0">
              <a:buNone/>
            </a:pPr>
            <a:r>
              <a:rPr lang="nl-NL" dirty="0"/>
              <a:t>Bekijk het volgende filmpje: </a:t>
            </a:r>
            <a:r>
              <a:rPr lang="nl-NL" dirty="0">
                <a:hlinkClick r:id="rId2"/>
              </a:rPr>
              <a:t>https://www.youtube.com/watch?v=j_3QagzXZkU</a:t>
            </a:r>
            <a:endParaRPr lang="nl-NL" dirty="0"/>
          </a:p>
          <a:p>
            <a:pPr marL="0" indent="0">
              <a:buNone/>
            </a:pPr>
            <a:endParaRPr lang="nl-NL" dirty="0"/>
          </a:p>
        </p:txBody>
      </p:sp>
    </p:spTree>
    <p:extLst>
      <p:ext uri="{BB962C8B-B14F-4D97-AF65-F5344CB8AC3E}">
        <p14:creationId xmlns:p14="http://schemas.microsoft.com/office/powerpoint/2010/main" val="2896227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Eiwitten</a:t>
            </a:r>
          </a:p>
        </p:txBody>
      </p:sp>
      <p:sp>
        <p:nvSpPr>
          <p:cNvPr id="3" name="Tijdelijke aanduiding voor inhoud 2"/>
          <p:cNvSpPr>
            <a:spLocks noGrp="1"/>
          </p:cNvSpPr>
          <p:nvPr>
            <p:ph idx="1"/>
          </p:nvPr>
        </p:nvSpPr>
        <p:spPr/>
        <p:txBody>
          <a:bodyPr>
            <a:normAutofit fontScale="92500" lnSpcReduction="20000"/>
          </a:bodyPr>
          <a:lstStyle/>
          <a:p>
            <a:r>
              <a:rPr lang="nl-NL" dirty="0"/>
              <a:t>Eiwit is een belangrijk bouwsteen</a:t>
            </a:r>
          </a:p>
          <a:p>
            <a:r>
              <a:rPr lang="nl-NL" dirty="0"/>
              <a:t>Nodig voor spieren en organen</a:t>
            </a:r>
          </a:p>
          <a:p>
            <a:r>
              <a:rPr lang="nl-NL" dirty="0"/>
              <a:t>Nodig voor % eiwit in de melk </a:t>
            </a:r>
            <a:r>
              <a:rPr lang="nl-NL" dirty="0">
                <a:sym typeface="Wingdings" panose="05000000000000000000" pitchFamily="2" charset="2"/>
              </a:rPr>
              <a:t> bepaalt de melkprijs</a:t>
            </a:r>
          </a:p>
          <a:p>
            <a:endParaRPr lang="nl-NL" dirty="0">
              <a:sym typeface="Wingdings" panose="05000000000000000000" pitchFamily="2" charset="2"/>
            </a:endParaRPr>
          </a:p>
          <a:p>
            <a:r>
              <a:rPr lang="nl-NL" dirty="0">
                <a:sym typeface="Wingdings" panose="05000000000000000000" pitchFamily="2" charset="2"/>
              </a:rPr>
              <a:t>Eiwitten bestaan uit aminozuren</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Er zijn ca 20 aminozuren die van belang zijn in de voeding</a:t>
            </a:r>
          </a:p>
          <a:p>
            <a:pPr marL="0" indent="0">
              <a:buNone/>
            </a:pPr>
            <a:r>
              <a:rPr lang="nl-NL" dirty="0">
                <a:sym typeface="Wingdings" panose="05000000000000000000" pitchFamily="2" charset="2"/>
              </a:rPr>
              <a:t>Daarvan kan een dier er ca 10 niet zelf aanmaken  de </a:t>
            </a:r>
            <a:r>
              <a:rPr lang="nl-NL" b="1" dirty="0">
                <a:sym typeface="Wingdings" panose="05000000000000000000" pitchFamily="2" charset="2"/>
              </a:rPr>
              <a:t>essentiële aminozuren   </a:t>
            </a:r>
            <a:r>
              <a:rPr lang="nl-NL" dirty="0">
                <a:sym typeface="Wingdings" panose="05000000000000000000" pitchFamily="2" charset="2"/>
              </a:rPr>
              <a:t>en deze moeten via het voer opgenomen worden</a:t>
            </a:r>
          </a:p>
          <a:p>
            <a:pPr marL="0" indent="0">
              <a:buNone/>
            </a:pPr>
            <a:r>
              <a:rPr lang="nl-NL" dirty="0">
                <a:sym typeface="Wingdings" panose="05000000000000000000" pitchFamily="2" charset="2"/>
              </a:rPr>
              <a:t>Ca 10 aminozuren kan een dier wel zelf maken   </a:t>
            </a:r>
            <a:r>
              <a:rPr lang="nl-NL" b="1" dirty="0">
                <a:sym typeface="Wingdings" panose="05000000000000000000" pitchFamily="2" charset="2"/>
              </a:rPr>
              <a:t>de niet-essentiële aminozuren</a:t>
            </a:r>
            <a:r>
              <a:rPr lang="nl-NL" dirty="0">
                <a:sym typeface="Wingdings" panose="05000000000000000000" pitchFamily="2" charset="2"/>
              </a:rPr>
              <a:t> </a:t>
            </a:r>
          </a:p>
          <a:p>
            <a:pPr marL="0" indent="0">
              <a:buNone/>
            </a:pPr>
            <a:r>
              <a:rPr lang="nl-NL" b="1" dirty="0">
                <a:sym typeface="Wingdings" panose="05000000000000000000" pitchFamily="2" charset="2"/>
              </a:rPr>
              <a:t>Bij herkauwers is dit minder belangrijk: de </a:t>
            </a:r>
            <a:r>
              <a:rPr lang="nl-NL" b="1" dirty="0" err="1">
                <a:sym typeface="Wingdings" panose="05000000000000000000" pitchFamily="2" charset="2"/>
              </a:rPr>
              <a:t>pensmicroben</a:t>
            </a:r>
            <a:r>
              <a:rPr lang="nl-NL" b="1" dirty="0">
                <a:sym typeface="Wingdings" panose="05000000000000000000" pitchFamily="2" charset="2"/>
              </a:rPr>
              <a:t> kunnen (nagenoeg) alle aminozuren maken </a:t>
            </a:r>
          </a:p>
          <a:p>
            <a:pPr marL="0" indent="0">
              <a:buNone/>
            </a:pPr>
            <a:endParaRPr lang="nl-NL" b="1" dirty="0">
              <a:sym typeface="Wingdings" panose="05000000000000000000" pitchFamily="2" charset="2"/>
            </a:endParaRPr>
          </a:p>
        </p:txBody>
      </p:sp>
    </p:spTree>
    <p:extLst>
      <p:ext uri="{BB962C8B-B14F-4D97-AF65-F5344CB8AC3E}">
        <p14:creationId xmlns:p14="http://schemas.microsoft.com/office/powerpoint/2010/main" val="2283210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Eiwitten</a:t>
            </a:r>
          </a:p>
        </p:txBody>
      </p:sp>
      <p:sp>
        <p:nvSpPr>
          <p:cNvPr id="3" name="Tijdelijke aanduiding voor inhoud 2"/>
          <p:cNvSpPr>
            <a:spLocks noGrp="1"/>
          </p:cNvSpPr>
          <p:nvPr>
            <p:ph idx="1"/>
          </p:nvPr>
        </p:nvSpPr>
        <p:spPr>
          <a:xfrm>
            <a:off x="677334" y="1384917"/>
            <a:ext cx="8596668" cy="4656445"/>
          </a:xfrm>
        </p:spPr>
        <p:txBody>
          <a:bodyPr>
            <a:normAutofit fontScale="85000" lnSpcReduction="20000"/>
          </a:bodyPr>
          <a:lstStyle/>
          <a:p>
            <a:pPr marL="0" indent="0">
              <a:buNone/>
            </a:pPr>
            <a:r>
              <a:rPr lang="nl-NL" sz="2000" b="1" dirty="0"/>
              <a:t>Ruw Eiwit</a:t>
            </a:r>
          </a:p>
          <a:p>
            <a:pPr marL="0" indent="0">
              <a:buNone/>
            </a:pPr>
            <a:endParaRPr lang="nl-NL" dirty="0"/>
          </a:p>
          <a:p>
            <a:pPr marL="0" indent="0">
              <a:buNone/>
            </a:pPr>
            <a:r>
              <a:rPr lang="nl-NL" dirty="0"/>
              <a:t>In laboratorium wordt N – gehalte van het voer bepaald</a:t>
            </a:r>
          </a:p>
          <a:p>
            <a:pPr marL="0" indent="0">
              <a:buNone/>
            </a:pPr>
            <a:endParaRPr lang="nl-NL" dirty="0"/>
          </a:p>
          <a:p>
            <a:pPr marL="0" indent="0">
              <a:buNone/>
            </a:pPr>
            <a:r>
              <a:rPr lang="nl-NL" sz="2200" b="1" dirty="0">
                <a:solidFill>
                  <a:srgbClr val="C00000"/>
                </a:solidFill>
              </a:rPr>
              <a:t>N- gehalte * 6,25 = ruw eiwit gehalte van het voer</a:t>
            </a:r>
          </a:p>
          <a:p>
            <a:pPr marL="0" indent="0">
              <a:buNone/>
            </a:pPr>
            <a:endParaRPr lang="nl-NL" sz="2200" b="1" dirty="0">
              <a:solidFill>
                <a:srgbClr val="C00000"/>
              </a:solidFill>
            </a:endParaRPr>
          </a:p>
          <a:p>
            <a:pPr marL="0" indent="0">
              <a:buNone/>
            </a:pPr>
            <a:r>
              <a:rPr lang="nl-NL" dirty="0"/>
              <a:t>Daarom: minder bemesting (stikstof) betekent minder ruw eiwit in je gras !</a:t>
            </a:r>
          </a:p>
          <a:p>
            <a:pPr marL="0" indent="0">
              <a:buNone/>
            </a:pPr>
            <a:r>
              <a:rPr lang="nl-NL" dirty="0"/>
              <a:t>Melkkoeien moeten een rantsoen hebben van </a:t>
            </a:r>
            <a:r>
              <a:rPr lang="nl-NL" sz="2400" dirty="0">
                <a:solidFill>
                  <a:srgbClr val="C00000"/>
                </a:solidFill>
              </a:rPr>
              <a:t>ca 15 - 16% RE</a:t>
            </a:r>
            <a:r>
              <a:rPr lang="nl-NL" dirty="0"/>
              <a:t>, dat wil zeggen dat gemiddeld iedere kg </a:t>
            </a:r>
            <a:r>
              <a:rPr lang="nl-NL" dirty="0" err="1"/>
              <a:t>ds</a:t>
            </a:r>
            <a:r>
              <a:rPr lang="nl-NL" dirty="0"/>
              <a:t> </a:t>
            </a:r>
            <a:r>
              <a:rPr lang="nl-NL" sz="1900" dirty="0">
                <a:solidFill>
                  <a:srgbClr val="C00000"/>
                </a:solidFill>
              </a:rPr>
              <a:t>150 – 160 gr ruw eiwit </a:t>
            </a:r>
            <a:r>
              <a:rPr lang="nl-NL" dirty="0"/>
              <a:t>moet bevatten.</a:t>
            </a:r>
          </a:p>
          <a:p>
            <a:pPr marL="0" indent="0">
              <a:buNone/>
            </a:pPr>
            <a:r>
              <a:rPr lang="nl-NL" dirty="0"/>
              <a:t>Trend is nu om eiwitgehaltes in melkveevoeding omlaag bij te stellen  (N-problematiek).</a:t>
            </a:r>
          </a:p>
          <a:p>
            <a:pPr marL="0" indent="0">
              <a:buNone/>
            </a:pPr>
            <a:endParaRPr lang="nl-NL" dirty="0"/>
          </a:p>
          <a:p>
            <a:pPr marL="0" indent="0">
              <a:buNone/>
            </a:pPr>
            <a:r>
              <a:rPr lang="nl-NL" dirty="0"/>
              <a:t>Ruw eiwit kun je onderverdelen in:</a:t>
            </a:r>
          </a:p>
          <a:p>
            <a:r>
              <a:rPr lang="nl-NL" sz="2100" b="1" dirty="0"/>
              <a:t>Onbestendig eiwit</a:t>
            </a:r>
          </a:p>
          <a:p>
            <a:r>
              <a:rPr lang="nl-NL" sz="2100" b="1" dirty="0"/>
              <a:t>Bestendig eiwit</a:t>
            </a:r>
          </a:p>
        </p:txBody>
      </p:sp>
      <p:pic>
        <p:nvPicPr>
          <p:cNvPr id="4" name="Afbeelding 3">
            <a:extLst>
              <a:ext uri="{FF2B5EF4-FFF2-40B4-BE49-F238E27FC236}">
                <a16:creationId xmlns:a16="http://schemas.microsoft.com/office/drawing/2014/main" id="{8B77C6AE-FCCD-4CA4-8D0C-C7EAA2DCC60B}"/>
              </a:ext>
            </a:extLst>
          </p:cNvPr>
          <p:cNvPicPr>
            <a:picLocks noChangeAspect="1"/>
          </p:cNvPicPr>
          <p:nvPr/>
        </p:nvPicPr>
        <p:blipFill>
          <a:blip r:embed="rId2"/>
          <a:stretch>
            <a:fillRect/>
          </a:stretch>
        </p:blipFill>
        <p:spPr>
          <a:xfrm>
            <a:off x="7289998" y="0"/>
            <a:ext cx="4902002" cy="3595456"/>
          </a:xfrm>
          <a:prstGeom prst="rect">
            <a:avLst/>
          </a:prstGeom>
        </p:spPr>
      </p:pic>
    </p:spTree>
    <p:extLst>
      <p:ext uri="{BB962C8B-B14F-4D97-AF65-F5344CB8AC3E}">
        <p14:creationId xmlns:p14="http://schemas.microsoft.com/office/powerpoint/2010/main" val="746518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Onbestendig eiwit</a:t>
            </a:r>
          </a:p>
        </p:txBody>
      </p:sp>
      <p:sp>
        <p:nvSpPr>
          <p:cNvPr id="3" name="Tijdelijke aanduiding voor inhoud 2"/>
          <p:cNvSpPr>
            <a:spLocks noGrp="1"/>
          </p:cNvSpPr>
          <p:nvPr>
            <p:ph idx="1"/>
          </p:nvPr>
        </p:nvSpPr>
        <p:spPr>
          <a:xfrm>
            <a:off x="677334" y="1642369"/>
            <a:ext cx="8596668" cy="5015883"/>
          </a:xfrm>
        </p:spPr>
        <p:txBody>
          <a:bodyPr>
            <a:normAutofit fontScale="92500" lnSpcReduction="10000"/>
          </a:bodyPr>
          <a:lstStyle/>
          <a:p>
            <a:pPr marL="0" indent="0">
              <a:buNone/>
            </a:pPr>
            <a:r>
              <a:rPr lang="nl-NL" dirty="0"/>
              <a:t>Onbestendig eiwit is oplosbaar in de pens, of wordt in de pens afgebroken</a:t>
            </a:r>
          </a:p>
          <a:p>
            <a:pPr marL="0" indent="0">
              <a:buNone/>
            </a:pPr>
            <a:endParaRPr lang="nl-NL" dirty="0"/>
          </a:p>
          <a:p>
            <a:pPr marL="0" indent="0">
              <a:buNone/>
            </a:pPr>
            <a:r>
              <a:rPr lang="nl-NL" dirty="0"/>
              <a:t>Pens-microben breken dit eiwit af tot aminozuren en eten dit op. Ze groeien hiervan en nemen in aantal toe</a:t>
            </a:r>
          </a:p>
          <a:p>
            <a:pPr marL="0" indent="0">
              <a:buNone/>
            </a:pPr>
            <a:endParaRPr lang="nl-NL" dirty="0"/>
          </a:p>
          <a:p>
            <a:pPr marL="0" indent="0">
              <a:buNone/>
            </a:pPr>
            <a:r>
              <a:rPr lang="nl-NL" dirty="0"/>
              <a:t>Deze pens-microben noemen we ook wel </a:t>
            </a:r>
            <a:r>
              <a:rPr lang="nl-NL" b="1" dirty="0"/>
              <a:t>microbieel eiwit. </a:t>
            </a:r>
            <a:r>
              <a:rPr lang="nl-NL" dirty="0"/>
              <a:t>Dit komt vanuit de pens (pH =6) in de zure lebmaag (pH = 3). De pens-microben sterven dan af. Vervolgens komt dit in de dunne darm en wordt daar opgenomen in bloed. Dit </a:t>
            </a:r>
            <a:r>
              <a:rPr lang="nl-NL" b="1" dirty="0"/>
              <a:t>microbieel eiwit </a:t>
            </a:r>
            <a:r>
              <a:rPr lang="nl-NL" dirty="0"/>
              <a:t>is van zeer goede kwaliteit</a:t>
            </a:r>
          </a:p>
          <a:p>
            <a:pPr marL="0" indent="0">
              <a:buNone/>
            </a:pPr>
            <a:endParaRPr lang="nl-NL" b="1" dirty="0"/>
          </a:p>
          <a:p>
            <a:pPr marL="0" indent="0">
              <a:buNone/>
            </a:pPr>
            <a:r>
              <a:rPr lang="nl-NL" dirty="0"/>
              <a:t>Om deze opbouw van microbieel eiwit goed te laten verlopen is </a:t>
            </a:r>
            <a:r>
              <a:rPr lang="nl-NL" b="1" dirty="0"/>
              <a:t>voldoende energie </a:t>
            </a:r>
            <a:r>
              <a:rPr lang="nl-NL" dirty="0"/>
              <a:t>nodig om de pens-microben hun werk te kunnen laten doen.</a:t>
            </a:r>
          </a:p>
          <a:p>
            <a:pPr marL="0" indent="0">
              <a:buNone/>
            </a:pPr>
            <a:endParaRPr lang="nl-NL" dirty="0"/>
          </a:p>
          <a:p>
            <a:pPr marL="0" indent="0">
              <a:buNone/>
            </a:pPr>
            <a:r>
              <a:rPr lang="nl-NL" dirty="0"/>
              <a:t>Wanneer deze </a:t>
            </a:r>
            <a:r>
              <a:rPr lang="nl-NL" b="1" dirty="0"/>
              <a:t>energie onvoldoende aanwezig </a:t>
            </a:r>
            <a:r>
              <a:rPr lang="nl-NL" dirty="0"/>
              <a:t>is, kunnen de pens-microben niet goed dit microbieel eiwit maken. Gevolg is dat dit afgebroken eiwit </a:t>
            </a:r>
            <a:r>
              <a:rPr lang="nl-NL" dirty="0" err="1"/>
              <a:t>oa</a:t>
            </a:r>
            <a:r>
              <a:rPr lang="nl-NL" dirty="0"/>
              <a:t> tot gevolg heeft dat het </a:t>
            </a:r>
            <a:r>
              <a:rPr lang="nl-NL" b="1" dirty="0"/>
              <a:t>ureum stijgt</a:t>
            </a:r>
            <a:r>
              <a:rPr lang="nl-NL" dirty="0"/>
              <a:t>.</a:t>
            </a:r>
          </a:p>
          <a:p>
            <a:pPr marL="0" indent="0">
              <a:buNone/>
            </a:pPr>
            <a:endParaRPr lang="nl-NL" dirty="0"/>
          </a:p>
          <a:p>
            <a:pPr marL="0" indent="0">
              <a:buNone/>
            </a:pPr>
            <a:endParaRPr lang="nl-NL" sz="1400" dirty="0"/>
          </a:p>
        </p:txBody>
      </p:sp>
    </p:spTree>
    <p:extLst>
      <p:ext uri="{BB962C8B-B14F-4D97-AF65-F5344CB8AC3E}">
        <p14:creationId xmlns:p14="http://schemas.microsoft.com/office/powerpoint/2010/main" val="3908373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Bestendig eiwit</a:t>
            </a:r>
          </a:p>
        </p:txBody>
      </p:sp>
      <p:sp>
        <p:nvSpPr>
          <p:cNvPr id="3" name="Tijdelijke aanduiding voor inhoud 2"/>
          <p:cNvSpPr>
            <a:spLocks noGrp="1"/>
          </p:cNvSpPr>
          <p:nvPr>
            <p:ph idx="1"/>
          </p:nvPr>
        </p:nvSpPr>
        <p:spPr/>
        <p:txBody>
          <a:bodyPr>
            <a:normAutofit/>
          </a:bodyPr>
          <a:lstStyle/>
          <a:p>
            <a:pPr marL="0" indent="0">
              <a:buNone/>
            </a:pPr>
            <a:r>
              <a:rPr lang="nl-NL" dirty="0"/>
              <a:t>Al het eiwit wat de pens passeert en niet wordt afgebroken, noemen we </a:t>
            </a:r>
            <a:r>
              <a:rPr lang="nl-NL" b="1" dirty="0"/>
              <a:t>bestendig eiwit</a:t>
            </a:r>
            <a:r>
              <a:rPr lang="nl-NL" dirty="0"/>
              <a:t>. Dit wordt in de dunne darm afgebroken en opgenomen in het bloed.</a:t>
            </a:r>
          </a:p>
          <a:p>
            <a:pPr marL="0" indent="0">
              <a:buNone/>
            </a:pPr>
            <a:r>
              <a:rPr lang="nl-NL" b="1" dirty="0"/>
              <a:t>Hoogproductieve koeien </a:t>
            </a:r>
            <a:r>
              <a:rPr lang="nl-NL" dirty="0"/>
              <a:t>kunnen hun eiwit behoefte niet dekken uit alleen onbestendig eiwit, en moeten dus extra bestendig eiwit bijgevoerd worden</a:t>
            </a:r>
          </a:p>
          <a:p>
            <a:pPr marL="0" indent="0">
              <a:buNone/>
            </a:pPr>
            <a:r>
              <a:rPr lang="nl-NL" dirty="0"/>
              <a:t>De hoeveelheid bestendig eiwit verschilt per voedermiddel, bv.</a:t>
            </a:r>
          </a:p>
          <a:p>
            <a:r>
              <a:rPr lang="nl-NL" dirty="0"/>
              <a:t>Eiwit uit vers gras is onbestendig, </a:t>
            </a:r>
          </a:p>
          <a:p>
            <a:r>
              <a:rPr lang="nl-NL" dirty="0"/>
              <a:t>Gras drogen (hooi) maakt het eiwit bestendiger</a:t>
            </a:r>
          </a:p>
          <a:p>
            <a:r>
              <a:rPr lang="nl-NL" dirty="0"/>
              <a:t>Raap en soja bevatten veel bestendig eiwit (tot 80 %)</a:t>
            </a:r>
          </a:p>
          <a:p>
            <a:endParaRPr lang="nl-NL" dirty="0"/>
          </a:p>
        </p:txBody>
      </p:sp>
    </p:spTree>
    <p:extLst>
      <p:ext uri="{BB962C8B-B14F-4D97-AF65-F5344CB8AC3E}">
        <p14:creationId xmlns:p14="http://schemas.microsoft.com/office/powerpoint/2010/main" val="1727950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Darm Verteerbaar Eiwit</a:t>
            </a:r>
          </a:p>
        </p:txBody>
      </p:sp>
      <p:pic>
        <p:nvPicPr>
          <p:cNvPr id="5" name="Afbeelding 4">
            <a:extLst>
              <a:ext uri="{FF2B5EF4-FFF2-40B4-BE49-F238E27FC236}">
                <a16:creationId xmlns:a16="http://schemas.microsoft.com/office/drawing/2014/main" id="{AF2AA808-BF34-436F-B918-5A58E5696AC5}"/>
              </a:ext>
            </a:extLst>
          </p:cNvPr>
          <p:cNvPicPr>
            <a:picLocks noChangeAspect="1"/>
          </p:cNvPicPr>
          <p:nvPr/>
        </p:nvPicPr>
        <p:blipFill>
          <a:blip r:embed="rId2"/>
          <a:stretch>
            <a:fillRect/>
          </a:stretch>
        </p:blipFill>
        <p:spPr>
          <a:xfrm>
            <a:off x="4651644" y="3429000"/>
            <a:ext cx="8064062" cy="3385675"/>
          </a:xfrm>
          <a:prstGeom prst="rect">
            <a:avLst/>
          </a:prstGeom>
        </p:spPr>
      </p:pic>
      <p:sp>
        <p:nvSpPr>
          <p:cNvPr id="3" name="Tijdelijke aanduiding voor inhoud 2"/>
          <p:cNvSpPr>
            <a:spLocks noGrp="1"/>
          </p:cNvSpPr>
          <p:nvPr>
            <p:ph idx="1"/>
          </p:nvPr>
        </p:nvSpPr>
        <p:spPr>
          <a:xfrm>
            <a:off x="677334" y="2160589"/>
            <a:ext cx="4729167" cy="3880773"/>
          </a:xfrm>
        </p:spPr>
        <p:txBody>
          <a:bodyPr>
            <a:normAutofit lnSpcReduction="10000"/>
          </a:bodyPr>
          <a:lstStyle/>
          <a:p>
            <a:pPr marL="0" indent="0">
              <a:buNone/>
            </a:pPr>
            <a:r>
              <a:rPr lang="nl-NL" dirty="0"/>
              <a:t>Het </a:t>
            </a:r>
            <a:r>
              <a:rPr lang="nl-NL" b="1" dirty="0"/>
              <a:t>microbieel eiwit/</a:t>
            </a:r>
            <a:r>
              <a:rPr lang="nl-NL" b="1" dirty="0" err="1"/>
              <a:t>pensmicroben</a:t>
            </a:r>
            <a:r>
              <a:rPr lang="nl-NL" b="1" dirty="0"/>
              <a:t> </a:t>
            </a:r>
            <a:r>
              <a:rPr lang="nl-NL" dirty="0"/>
              <a:t>(ongeveer 70 %), samen met </a:t>
            </a:r>
            <a:r>
              <a:rPr lang="nl-NL" b="1" dirty="0"/>
              <a:t>bestendig eiwit </a:t>
            </a:r>
            <a:r>
              <a:rPr lang="nl-NL" dirty="0"/>
              <a:t>(30 %) komt in de dunne darm</a:t>
            </a:r>
          </a:p>
          <a:p>
            <a:pPr marL="0" indent="0">
              <a:buNone/>
            </a:pPr>
            <a:r>
              <a:rPr lang="nl-NL" dirty="0"/>
              <a:t>Het gedeelte van dit eiwit wat verteerbaar is,  noemen we</a:t>
            </a:r>
          </a:p>
          <a:p>
            <a:pPr marL="0" indent="0">
              <a:buNone/>
            </a:pPr>
            <a:r>
              <a:rPr lang="nl-NL" dirty="0"/>
              <a:t>	 </a:t>
            </a:r>
          </a:p>
          <a:p>
            <a:pPr marL="0" indent="0">
              <a:buNone/>
            </a:pPr>
            <a:r>
              <a:rPr lang="nl-NL" b="1" dirty="0"/>
              <a:t>		Darm Verteerbaar Eiwit DVE</a:t>
            </a:r>
          </a:p>
          <a:p>
            <a:pPr marL="0" indent="0">
              <a:buNone/>
            </a:pPr>
            <a:endParaRPr lang="nl-NL" b="1" dirty="0"/>
          </a:p>
          <a:p>
            <a:pPr marL="0" indent="0">
              <a:buNone/>
            </a:pPr>
            <a:r>
              <a:rPr lang="nl-NL" dirty="0"/>
              <a:t>Dit DVE bevat de bouwstenen voor het melkeiwit.</a:t>
            </a:r>
          </a:p>
          <a:p>
            <a:pPr marL="0" indent="0">
              <a:buNone/>
            </a:pPr>
            <a:r>
              <a:rPr lang="nl-NL" dirty="0"/>
              <a:t>Veel DVE betekent dus een hoog eiwit in de melk en ook een plus op de melkplas.</a:t>
            </a:r>
          </a:p>
          <a:p>
            <a:pPr marL="0" indent="0">
              <a:buNone/>
            </a:pPr>
            <a:endParaRPr lang="nl-NL" dirty="0"/>
          </a:p>
          <a:p>
            <a:pPr marL="0" indent="0">
              <a:buNone/>
            </a:pPr>
            <a:endParaRPr lang="nl-NL" dirty="0"/>
          </a:p>
          <a:p>
            <a:pPr marL="0" indent="0">
              <a:buNone/>
            </a:pPr>
            <a:endParaRPr lang="nl-NL" b="1" dirty="0"/>
          </a:p>
        </p:txBody>
      </p:sp>
    </p:spTree>
    <p:extLst>
      <p:ext uri="{BB962C8B-B14F-4D97-AF65-F5344CB8AC3E}">
        <p14:creationId xmlns:p14="http://schemas.microsoft.com/office/powerpoint/2010/main" val="378497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Organische stof</a:t>
            </a:r>
          </a:p>
        </p:txBody>
      </p:sp>
      <p:sp>
        <p:nvSpPr>
          <p:cNvPr id="3" name="Tijdelijke aanduiding voor inhoud 2"/>
          <p:cNvSpPr>
            <a:spLocks noGrp="1"/>
          </p:cNvSpPr>
          <p:nvPr>
            <p:ph idx="1"/>
          </p:nvPr>
        </p:nvSpPr>
        <p:spPr/>
        <p:txBody>
          <a:bodyPr/>
          <a:lstStyle/>
          <a:p>
            <a:pPr marL="0" indent="0">
              <a:buNone/>
            </a:pPr>
            <a:r>
              <a:rPr lang="nl-NL" dirty="0"/>
              <a:t>Globaal: 	droge stof * 90 % = Organische stof (mais: 95 %)</a:t>
            </a:r>
          </a:p>
          <a:p>
            <a:pPr marL="914400" lvl="2" indent="0">
              <a:buNone/>
            </a:pPr>
            <a:r>
              <a:rPr lang="nl-NL" sz="1800" dirty="0"/>
              <a:t>	droge stof * 10 % = Ruw as  (mais 5 %)</a:t>
            </a:r>
          </a:p>
          <a:p>
            <a:pPr lvl="2"/>
            <a:endParaRPr lang="nl-NL" sz="1800" dirty="0"/>
          </a:p>
          <a:p>
            <a:pPr marL="0" indent="0">
              <a:buNone/>
            </a:pPr>
            <a:r>
              <a:rPr lang="nl-NL" dirty="0"/>
              <a:t>In de organische stof zitten de volgende componenten:</a:t>
            </a:r>
          </a:p>
          <a:p>
            <a:pPr marL="0" indent="0">
              <a:buNone/>
            </a:pPr>
            <a:endParaRPr lang="nl-NL" dirty="0"/>
          </a:p>
          <a:p>
            <a:pPr marL="0" indent="0">
              <a:buNone/>
            </a:pPr>
            <a:r>
              <a:rPr lang="nl-NL" b="1" dirty="0"/>
              <a:t>1. Koolhydraten (</a:t>
            </a:r>
            <a:r>
              <a:rPr lang="nl-NL" dirty="0"/>
              <a:t>zetmeel en suikers</a:t>
            </a:r>
            <a:r>
              <a:rPr lang="nl-NL" b="1" dirty="0"/>
              <a:t>)</a:t>
            </a:r>
          </a:p>
          <a:p>
            <a:pPr marL="0" indent="0">
              <a:buNone/>
            </a:pPr>
            <a:r>
              <a:rPr lang="nl-NL" b="1" dirty="0"/>
              <a:t>2. Ruw celstof (</a:t>
            </a:r>
            <a:r>
              <a:rPr lang="nl-NL" dirty="0"/>
              <a:t>celwanden)</a:t>
            </a:r>
          </a:p>
          <a:p>
            <a:pPr marL="0" indent="0">
              <a:buNone/>
            </a:pPr>
            <a:r>
              <a:rPr lang="nl-NL" b="1" dirty="0"/>
              <a:t>3. Ruw eiwit</a:t>
            </a:r>
          </a:p>
          <a:p>
            <a:pPr marL="0" indent="0">
              <a:buNone/>
            </a:pPr>
            <a:r>
              <a:rPr lang="nl-NL" b="1" dirty="0"/>
              <a:t>4. Ruw vet</a:t>
            </a:r>
          </a:p>
          <a:p>
            <a:endParaRPr lang="nl-NL" dirty="0"/>
          </a:p>
          <a:p>
            <a:endParaRPr lang="nl-NL" dirty="0"/>
          </a:p>
        </p:txBody>
      </p:sp>
      <p:pic>
        <p:nvPicPr>
          <p:cNvPr id="5" name="Afbeelding 4">
            <a:extLst>
              <a:ext uri="{FF2B5EF4-FFF2-40B4-BE49-F238E27FC236}">
                <a16:creationId xmlns:a16="http://schemas.microsoft.com/office/drawing/2014/main" id="{52EE8D54-0C32-46AB-9ACC-91EF4826C3F0}"/>
              </a:ext>
            </a:extLst>
          </p:cNvPr>
          <p:cNvPicPr>
            <a:picLocks noChangeAspect="1"/>
          </p:cNvPicPr>
          <p:nvPr/>
        </p:nvPicPr>
        <p:blipFill>
          <a:blip r:embed="rId2"/>
          <a:stretch>
            <a:fillRect/>
          </a:stretch>
        </p:blipFill>
        <p:spPr>
          <a:xfrm>
            <a:off x="7324725" y="3526669"/>
            <a:ext cx="4867275" cy="3363342"/>
          </a:xfrm>
          <a:prstGeom prst="rect">
            <a:avLst/>
          </a:prstGeom>
        </p:spPr>
      </p:pic>
    </p:spTree>
    <p:extLst>
      <p:ext uri="{BB962C8B-B14F-4D97-AF65-F5344CB8AC3E}">
        <p14:creationId xmlns:p14="http://schemas.microsoft.com/office/powerpoint/2010/main" val="776396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B5EE3-51EB-447F-93F3-14B503403F2E}"/>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97EE2612-C5D4-4F22-A9CC-B52DE23989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5064" y="1116175"/>
            <a:ext cx="8814785" cy="5008400"/>
          </a:xfrm>
        </p:spPr>
      </p:pic>
    </p:spTree>
    <p:extLst>
      <p:ext uri="{BB962C8B-B14F-4D97-AF65-F5344CB8AC3E}">
        <p14:creationId xmlns:p14="http://schemas.microsoft.com/office/powerpoint/2010/main" val="899560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D836-C0E3-45C2-A993-05D71B6AB875}"/>
              </a:ext>
            </a:extLst>
          </p:cNvPr>
          <p:cNvSpPr>
            <a:spLocks noGrp="1"/>
          </p:cNvSpPr>
          <p:nvPr>
            <p:ph type="title"/>
          </p:nvPr>
        </p:nvSpPr>
        <p:spPr/>
        <p:txBody>
          <a:bodyPr/>
          <a:lstStyle/>
          <a:p>
            <a:r>
              <a:rPr lang="nl-NL" dirty="0">
                <a:solidFill>
                  <a:schemeClr val="tx1"/>
                </a:solidFill>
              </a:rPr>
              <a:t>OEB: Onbestendig Eiwit Balans</a:t>
            </a:r>
          </a:p>
        </p:txBody>
      </p:sp>
      <p:sp>
        <p:nvSpPr>
          <p:cNvPr id="3" name="Tijdelijke aanduiding voor inhoud 2">
            <a:extLst>
              <a:ext uri="{FF2B5EF4-FFF2-40B4-BE49-F238E27FC236}">
                <a16:creationId xmlns:a16="http://schemas.microsoft.com/office/drawing/2014/main" id="{C8781B29-A3DE-407B-8EFD-D91EA5B8C3A4}"/>
              </a:ext>
            </a:extLst>
          </p:cNvPr>
          <p:cNvSpPr>
            <a:spLocks noGrp="1"/>
          </p:cNvSpPr>
          <p:nvPr>
            <p:ph idx="1"/>
          </p:nvPr>
        </p:nvSpPr>
        <p:spPr/>
        <p:txBody>
          <a:bodyPr>
            <a:normAutofit fontScale="92500"/>
          </a:bodyPr>
          <a:lstStyle/>
          <a:p>
            <a:r>
              <a:rPr lang="nl-NL" dirty="0"/>
              <a:t>De </a:t>
            </a:r>
            <a:r>
              <a:rPr lang="nl-NL" dirty="0" err="1"/>
              <a:t>pensmicroben</a:t>
            </a:r>
            <a:r>
              <a:rPr lang="nl-NL" dirty="0"/>
              <a:t> in de pens breken het onbestendig eiwit af in de pens, en maken er microbieel eiwit van. Dat gaat naar de dunne darm (DVE).</a:t>
            </a:r>
          </a:p>
          <a:p>
            <a:r>
              <a:rPr lang="nl-NL" dirty="0"/>
              <a:t>Dat kost energie, de </a:t>
            </a:r>
            <a:r>
              <a:rPr lang="nl-NL" dirty="0" err="1"/>
              <a:t>pensmicroben</a:t>
            </a:r>
            <a:r>
              <a:rPr lang="nl-NL" dirty="0"/>
              <a:t> verbruiken daar energie (VEM) voor </a:t>
            </a:r>
          </a:p>
          <a:p>
            <a:r>
              <a:rPr lang="nl-NL" dirty="0"/>
              <a:t>Wanneer je nu veel ruw eiwit voert (bv koeien dag en nacht in een gras-klaver perceel) , dan moeten de </a:t>
            </a:r>
            <a:r>
              <a:rPr lang="nl-NL" dirty="0" err="1"/>
              <a:t>pensmicroben</a:t>
            </a:r>
            <a:r>
              <a:rPr lang="nl-NL" dirty="0"/>
              <a:t> heel veel van het eiwit afbreken en verbruiken daar veel  energie (VEM) voor.</a:t>
            </a:r>
          </a:p>
          <a:p>
            <a:r>
              <a:rPr lang="nl-NL" dirty="0"/>
              <a:t>Wanneer die VEM niet aanwezig is, kan niet al het eiwit afgebroken worden. Gevolg is dat het overschot aan eiwit (in de vorm van NH3 via lever in bloed)als ureum in de melk komt, en via de mest wordt uitgescheiden.</a:t>
            </a:r>
          </a:p>
          <a:p>
            <a:r>
              <a:rPr lang="nl-NL" dirty="0"/>
              <a:t>Je hebt dan een rantsoen met een </a:t>
            </a:r>
            <a:r>
              <a:rPr lang="nl-NL" b="1" dirty="0">
                <a:solidFill>
                  <a:srgbClr val="C00000"/>
                </a:solidFill>
              </a:rPr>
              <a:t>hoog ureum </a:t>
            </a:r>
            <a:r>
              <a:rPr lang="nl-NL" dirty="0"/>
              <a:t>(tot wel 35!) en een </a:t>
            </a:r>
            <a:r>
              <a:rPr lang="nl-NL" b="1" dirty="0">
                <a:solidFill>
                  <a:srgbClr val="C00000"/>
                </a:solidFill>
              </a:rPr>
              <a:t>te hoge OEB</a:t>
            </a:r>
          </a:p>
          <a:p>
            <a:r>
              <a:rPr lang="nl-NL" dirty="0"/>
              <a:t>Ongezond voor de koe (klauwen, vruchtbaarheid) en slecht voor je </a:t>
            </a:r>
            <a:r>
              <a:rPr lang="nl-NL" dirty="0" err="1"/>
              <a:t>portemonaie</a:t>
            </a:r>
            <a:r>
              <a:rPr lang="nl-NL" dirty="0"/>
              <a:t>: je voert te veel (duur) eiwit</a:t>
            </a:r>
          </a:p>
        </p:txBody>
      </p:sp>
      <p:pic>
        <p:nvPicPr>
          <p:cNvPr id="5" name="Afbeelding 4">
            <a:extLst>
              <a:ext uri="{FF2B5EF4-FFF2-40B4-BE49-F238E27FC236}">
                <a16:creationId xmlns:a16="http://schemas.microsoft.com/office/drawing/2014/main" id="{28D77BE7-03BE-4067-AFBA-46A666C78377}"/>
              </a:ext>
            </a:extLst>
          </p:cNvPr>
          <p:cNvPicPr>
            <a:picLocks noChangeAspect="1"/>
          </p:cNvPicPr>
          <p:nvPr/>
        </p:nvPicPr>
        <p:blipFill>
          <a:blip r:embed="rId2"/>
          <a:stretch>
            <a:fillRect/>
          </a:stretch>
        </p:blipFill>
        <p:spPr>
          <a:xfrm>
            <a:off x="7724775" y="0"/>
            <a:ext cx="4467225" cy="2180801"/>
          </a:xfrm>
          <a:prstGeom prst="rect">
            <a:avLst/>
          </a:prstGeom>
        </p:spPr>
      </p:pic>
    </p:spTree>
    <p:extLst>
      <p:ext uri="{BB962C8B-B14F-4D97-AF65-F5344CB8AC3E}">
        <p14:creationId xmlns:p14="http://schemas.microsoft.com/office/powerpoint/2010/main" val="730555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D836-C0E3-45C2-A993-05D71B6AB875}"/>
              </a:ext>
            </a:extLst>
          </p:cNvPr>
          <p:cNvSpPr>
            <a:spLocks noGrp="1"/>
          </p:cNvSpPr>
          <p:nvPr>
            <p:ph type="title"/>
          </p:nvPr>
        </p:nvSpPr>
        <p:spPr/>
        <p:txBody>
          <a:bodyPr/>
          <a:lstStyle/>
          <a:p>
            <a:r>
              <a:rPr lang="nl-NL" dirty="0">
                <a:solidFill>
                  <a:schemeClr val="tx1"/>
                </a:solidFill>
              </a:rPr>
              <a:t>OEB: Onbestendig Eiwit Balans</a:t>
            </a:r>
          </a:p>
        </p:txBody>
      </p:sp>
      <p:pic>
        <p:nvPicPr>
          <p:cNvPr id="5" name="Afbeelding 4">
            <a:extLst>
              <a:ext uri="{FF2B5EF4-FFF2-40B4-BE49-F238E27FC236}">
                <a16:creationId xmlns:a16="http://schemas.microsoft.com/office/drawing/2014/main" id="{6541F78E-6EBF-48B6-A73C-6BB4659657C9}"/>
              </a:ext>
            </a:extLst>
          </p:cNvPr>
          <p:cNvPicPr>
            <a:picLocks noChangeAspect="1"/>
          </p:cNvPicPr>
          <p:nvPr/>
        </p:nvPicPr>
        <p:blipFill>
          <a:blip r:embed="rId2"/>
          <a:stretch>
            <a:fillRect/>
          </a:stretch>
        </p:blipFill>
        <p:spPr>
          <a:xfrm>
            <a:off x="7658100" y="4267200"/>
            <a:ext cx="4533900" cy="2590800"/>
          </a:xfrm>
          <a:prstGeom prst="rect">
            <a:avLst/>
          </a:prstGeom>
        </p:spPr>
      </p:pic>
      <p:sp>
        <p:nvSpPr>
          <p:cNvPr id="3" name="Tijdelijke aanduiding voor inhoud 2">
            <a:extLst>
              <a:ext uri="{FF2B5EF4-FFF2-40B4-BE49-F238E27FC236}">
                <a16:creationId xmlns:a16="http://schemas.microsoft.com/office/drawing/2014/main" id="{C8781B29-A3DE-407B-8EFD-D91EA5B8C3A4}"/>
              </a:ext>
            </a:extLst>
          </p:cNvPr>
          <p:cNvSpPr>
            <a:spLocks noGrp="1"/>
          </p:cNvSpPr>
          <p:nvPr>
            <p:ph idx="1"/>
          </p:nvPr>
        </p:nvSpPr>
        <p:spPr/>
        <p:txBody>
          <a:bodyPr>
            <a:normAutofit/>
          </a:bodyPr>
          <a:lstStyle/>
          <a:p>
            <a:r>
              <a:rPr lang="nl-NL" dirty="0"/>
              <a:t>Wanneer je nu weinig ruw eiwit voert (bv koeien een rantsoen met veel snijmais en een beetje hooi)) , dan kunnen de </a:t>
            </a:r>
            <a:r>
              <a:rPr lang="nl-NL" dirty="0" err="1"/>
              <a:t>pensmicroben</a:t>
            </a:r>
            <a:r>
              <a:rPr lang="nl-NL" dirty="0"/>
              <a:t> al het eiwit afbreken. </a:t>
            </a:r>
          </a:p>
          <a:p>
            <a:r>
              <a:rPr lang="nl-NL" dirty="0"/>
              <a:t>VEM is in dit geval genoeg aanwezig is, geen gebrek aan</a:t>
            </a:r>
          </a:p>
          <a:p>
            <a:r>
              <a:rPr lang="nl-NL" dirty="0"/>
              <a:t>Door een beperkte hoeveelheid ruw eiwit in het maisrantsoen, kan er ook maar weinig microbieel eiwit gevormd worden. Je benut de capaciteit van de pens niet volledig !</a:t>
            </a:r>
          </a:p>
          <a:p>
            <a:r>
              <a:rPr lang="nl-NL" dirty="0"/>
              <a:t>Je hebt dan een rantsoen met een </a:t>
            </a:r>
            <a:r>
              <a:rPr lang="nl-NL" b="1" dirty="0">
                <a:solidFill>
                  <a:srgbClr val="C00000"/>
                </a:solidFill>
              </a:rPr>
              <a:t>laag ureum </a:t>
            </a:r>
            <a:r>
              <a:rPr lang="nl-NL" dirty="0"/>
              <a:t>(tot wel 5!) en een </a:t>
            </a:r>
            <a:r>
              <a:rPr lang="nl-NL" b="1" dirty="0">
                <a:solidFill>
                  <a:srgbClr val="C00000"/>
                </a:solidFill>
              </a:rPr>
              <a:t>negatieve OEB</a:t>
            </a:r>
          </a:p>
          <a:p>
            <a:r>
              <a:rPr lang="nl-NL" dirty="0"/>
              <a:t>Het eiwitgehalte in de melk gaat sterk omlaag en ook de melkplas.</a:t>
            </a:r>
          </a:p>
        </p:txBody>
      </p:sp>
    </p:spTree>
    <p:extLst>
      <p:ext uri="{BB962C8B-B14F-4D97-AF65-F5344CB8AC3E}">
        <p14:creationId xmlns:p14="http://schemas.microsoft.com/office/powerpoint/2010/main" val="3038594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D836-C0E3-45C2-A993-05D71B6AB875}"/>
              </a:ext>
            </a:extLst>
          </p:cNvPr>
          <p:cNvSpPr>
            <a:spLocks noGrp="1"/>
          </p:cNvSpPr>
          <p:nvPr>
            <p:ph type="title"/>
          </p:nvPr>
        </p:nvSpPr>
        <p:spPr/>
        <p:txBody>
          <a:bodyPr/>
          <a:lstStyle/>
          <a:p>
            <a:r>
              <a:rPr lang="nl-NL" dirty="0">
                <a:solidFill>
                  <a:schemeClr val="tx1"/>
                </a:solidFill>
              </a:rPr>
              <a:t>OEB: Onbestendig Eiwit Balans</a:t>
            </a:r>
          </a:p>
        </p:txBody>
      </p:sp>
      <p:sp>
        <p:nvSpPr>
          <p:cNvPr id="3" name="Tijdelijke aanduiding voor inhoud 2">
            <a:extLst>
              <a:ext uri="{FF2B5EF4-FFF2-40B4-BE49-F238E27FC236}">
                <a16:creationId xmlns:a16="http://schemas.microsoft.com/office/drawing/2014/main" id="{C8781B29-A3DE-407B-8EFD-D91EA5B8C3A4}"/>
              </a:ext>
            </a:extLst>
          </p:cNvPr>
          <p:cNvSpPr>
            <a:spLocks noGrp="1"/>
          </p:cNvSpPr>
          <p:nvPr>
            <p:ph idx="1"/>
          </p:nvPr>
        </p:nvSpPr>
        <p:spPr/>
        <p:txBody>
          <a:bodyPr>
            <a:normAutofit fontScale="92500" lnSpcReduction="20000"/>
          </a:bodyPr>
          <a:lstStyle/>
          <a:p>
            <a:r>
              <a:rPr lang="nl-NL" dirty="0"/>
              <a:t>De moeilijkheid is nu om het eiwit en de energie in de juiste verhouding te voeren.</a:t>
            </a:r>
          </a:p>
          <a:p>
            <a:r>
              <a:rPr lang="nl-NL" dirty="0"/>
              <a:t>De OEB vertelt je of dit wel of niet het geval is.</a:t>
            </a:r>
          </a:p>
          <a:p>
            <a:r>
              <a:rPr lang="nl-NL" dirty="0"/>
              <a:t>Theoretisch moet je een </a:t>
            </a:r>
            <a:r>
              <a:rPr lang="nl-NL" b="1" dirty="0"/>
              <a:t>OEB van nul </a:t>
            </a:r>
            <a:r>
              <a:rPr lang="nl-NL" dirty="0"/>
              <a:t>kunnen voeren. De verhouding van eiwit en energie is dan precies goed, er gaat niets verloren, en het ureum is 8 of nog lager. </a:t>
            </a:r>
          </a:p>
          <a:p>
            <a:r>
              <a:rPr lang="nl-NL" dirty="0"/>
              <a:t>In de praktijk wordt voor een melkvee rantsoen een </a:t>
            </a:r>
            <a:r>
              <a:rPr lang="nl-NL" dirty="0">
                <a:solidFill>
                  <a:srgbClr val="C00000"/>
                </a:solidFill>
              </a:rPr>
              <a:t>OEB van +250 tot+ 300 </a:t>
            </a:r>
            <a:r>
              <a:rPr lang="nl-NL" dirty="0"/>
              <a:t>aangehouden. Je speelt dan op safe met een ureum van ca 18</a:t>
            </a:r>
          </a:p>
          <a:p>
            <a:r>
              <a:rPr lang="nl-NL" dirty="0"/>
              <a:t>De trend is </a:t>
            </a:r>
            <a:r>
              <a:rPr lang="nl-NL" b="1" dirty="0">
                <a:solidFill>
                  <a:srgbClr val="C00000"/>
                </a:solidFill>
              </a:rPr>
              <a:t>minder eiwit</a:t>
            </a:r>
            <a:r>
              <a:rPr lang="nl-NL" dirty="0"/>
              <a:t>, een </a:t>
            </a:r>
            <a:r>
              <a:rPr lang="nl-NL" dirty="0">
                <a:solidFill>
                  <a:srgbClr val="C00000"/>
                </a:solidFill>
              </a:rPr>
              <a:t>OEB dichter bij nul</a:t>
            </a:r>
            <a:r>
              <a:rPr lang="nl-NL" dirty="0"/>
              <a:t>, een </a:t>
            </a:r>
            <a:r>
              <a:rPr lang="nl-NL" dirty="0">
                <a:solidFill>
                  <a:srgbClr val="C00000"/>
                </a:solidFill>
              </a:rPr>
              <a:t>ureum </a:t>
            </a:r>
            <a:r>
              <a:rPr lang="nl-NL" dirty="0"/>
              <a:t>richting </a:t>
            </a:r>
            <a:r>
              <a:rPr lang="nl-NL" dirty="0">
                <a:solidFill>
                  <a:srgbClr val="C00000"/>
                </a:solidFill>
              </a:rPr>
              <a:t>8-12, </a:t>
            </a:r>
            <a:r>
              <a:rPr lang="nl-NL" dirty="0">
                <a:solidFill>
                  <a:schemeClr val="tx1"/>
                </a:solidFill>
              </a:rPr>
              <a:t>en vooral</a:t>
            </a:r>
            <a:r>
              <a:rPr lang="nl-NL" dirty="0">
                <a:solidFill>
                  <a:srgbClr val="C00000"/>
                </a:solidFill>
              </a:rPr>
              <a:t> minder eiwit in de opstart </a:t>
            </a:r>
            <a:r>
              <a:rPr lang="nl-NL" dirty="0">
                <a:solidFill>
                  <a:schemeClr val="tx1"/>
                </a:solidFill>
              </a:rPr>
              <a:t>van verse koeien</a:t>
            </a:r>
          </a:p>
          <a:p>
            <a:endParaRPr lang="nl-NL" dirty="0">
              <a:solidFill>
                <a:srgbClr val="C00000"/>
              </a:solidFill>
            </a:endParaRPr>
          </a:p>
          <a:p>
            <a:r>
              <a:rPr lang="nl-NL" dirty="0">
                <a:solidFill>
                  <a:srgbClr val="C00000"/>
                </a:solidFill>
              </a:rPr>
              <a:t>Hoge OEB: </a:t>
            </a:r>
            <a:r>
              <a:rPr lang="nl-NL" dirty="0">
                <a:solidFill>
                  <a:schemeClr val="tx1"/>
                </a:solidFill>
              </a:rPr>
              <a:t>je voert te veel onbestendig eiwit in verhouding tot de VEM. Je bent eiwit aan het verkwisten. Ureum </a:t>
            </a:r>
            <a:r>
              <a:rPr lang="nl-NL" dirty="0">
                <a:solidFill>
                  <a:srgbClr val="C00000"/>
                </a:solidFill>
              </a:rPr>
              <a:t>is hoog, </a:t>
            </a:r>
            <a:r>
              <a:rPr lang="nl-NL" dirty="0">
                <a:solidFill>
                  <a:schemeClr val="tx1"/>
                </a:solidFill>
              </a:rPr>
              <a:t>ongezond voor de koe.</a:t>
            </a:r>
          </a:p>
          <a:p>
            <a:r>
              <a:rPr lang="nl-NL" dirty="0">
                <a:solidFill>
                  <a:srgbClr val="C00000"/>
                </a:solidFill>
              </a:rPr>
              <a:t>Oplossing </a:t>
            </a:r>
            <a:r>
              <a:rPr lang="nl-NL" dirty="0">
                <a:solidFill>
                  <a:schemeClr val="tx1"/>
                </a:solidFill>
              </a:rPr>
              <a:t>is: of minder onbestendig eiwit voeren, of meer energie toevoegen</a:t>
            </a:r>
          </a:p>
          <a:p>
            <a:endParaRPr lang="nl-NL" dirty="0">
              <a:solidFill>
                <a:srgbClr val="C00000"/>
              </a:solidFill>
            </a:endParaRPr>
          </a:p>
        </p:txBody>
      </p:sp>
      <p:pic>
        <p:nvPicPr>
          <p:cNvPr id="7" name="Afbeelding 6">
            <a:extLst>
              <a:ext uri="{FF2B5EF4-FFF2-40B4-BE49-F238E27FC236}">
                <a16:creationId xmlns:a16="http://schemas.microsoft.com/office/drawing/2014/main" id="{E5B0ECA3-CD1C-4852-8C13-5EEF8A77C6FC}"/>
              </a:ext>
            </a:extLst>
          </p:cNvPr>
          <p:cNvPicPr>
            <a:picLocks noChangeAspect="1"/>
          </p:cNvPicPr>
          <p:nvPr/>
        </p:nvPicPr>
        <p:blipFill>
          <a:blip r:embed="rId2"/>
          <a:stretch>
            <a:fillRect/>
          </a:stretch>
        </p:blipFill>
        <p:spPr>
          <a:xfrm>
            <a:off x="7262812" y="184150"/>
            <a:ext cx="5095875" cy="2171700"/>
          </a:xfrm>
          <a:prstGeom prst="rect">
            <a:avLst/>
          </a:prstGeom>
        </p:spPr>
      </p:pic>
    </p:spTree>
    <p:extLst>
      <p:ext uri="{BB962C8B-B14F-4D97-AF65-F5344CB8AC3E}">
        <p14:creationId xmlns:p14="http://schemas.microsoft.com/office/powerpoint/2010/main" val="1592141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25200-F1EC-4BCA-9897-F7506774956A}"/>
              </a:ext>
            </a:extLst>
          </p:cNvPr>
          <p:cNvSpPr>
            <a:spLocks noGrp="1"/>
          </p:cNvSpPr>
          <p:nvPr>
            <p:ph type="title"/>
          </p:nvPr>
        </p:nvSpPr>
        <p:spPr/>
        <p:txBody>
          <a:bodyPr/>
          <a:lstStyle/>
          <a:p>
            <a:r>
              <a:rPr lang="nl-NL" dirty="0">
                <a:solidFill>
                  <a:schemeClr val="tx1"/>
                </a:solidFill>
              </a:rPr>
              <a:t>Samenvatting: </a:t>
            </a:r>
          </a:p>
        </p:txBody>
      </p:sp>
      <p:sp>
        <p:nvSpPr>
          <p:cNvPr id="3" name="Tijdelijke aanduiding voor inhoud 2">
            <a:extLst>
              <a:ext uri="{FF2B5EF4-FFF2-40B4-BE49-F238E27FC236}">
                <a16:creationId xmlns:a16="http://schemas.microsoft.com/office/drawing/2014/main" id="{911ACCD2-1582-4079-8C59-0D07B925193F}"/>
              </a:ext>
            </a:extLst>
          </p:cNvPr>
          <p:cNvSpPr>
            <a:spLocks noGrp="1"/>
          </p:cNvSpPr>
          <p:nvPr>
            <p:ph idx="1"/>
          </p:nvPr>
        </p:nvSpPr>
        <p:spPr>
          <a:xfrm>
            <a:off x="6905624" y="2009775"/>
            <a:ext cx="2368377" cy="4031587"/>
          </a:xfrm>
        </p:spPr>
        <p:txBody>
          <a:bodyPr>
            <a:normAutofit lnSpcReduction="10000"/>
          </a:bodyPr>
          <a:lstStyle/>
          <a:p>
            <a:endParaRPr lang="nl-NL" dirty="0"/>
          </a:p>
          <a:p>
            <a:endParaRPr lang="nl-NL" dirty="0"/>
          </a:p>
          <a:p>
            <a:pPr marL="0" indent="0">
              <a:buNone/>
            </a:pPr>
            <a:r>
              <a:rPr lang="nl-NL" b="1" dirty="0">
                <a:solidFill>
                  <a:srgbClr val="C00000"/>
                </a:solidFill>
              </a:rPr>
              <a:t>% Melk eiwit; melkplas</a:t>
            </a:r>
          </a:p>
          <a:p>
            <a:endParaRPr lang="nl-NL" dirty="0"/>
          </a:p>
          <a:p>
            <a:pPr marL="0" indent="0">
              <a:buNone/>
            </a:pPr>
            <a:endParaRPr lang="nl-NL" dirty="0"/>
          </a:p>
          <a:p>
            <a:pPr marL="0" indent="0">
              <a:buNone/>
            </a:pPr>
            <a:r>
              <a:rPr lang="nl-NL" b="1" dirty="0">
                <a:solidFill>
                  <a:srgbClr val="C00000"/>
                </a:solidFill>
              </a:rPr>
              <a:t>Melkplas</a:t>
            </a:r>
          </a:p>
          <a:p>
            <a:pPr marL="0" indent="0">
              <a:buNone/>
            </a:pPr>
            <a:endParaRPr lang="nl-NL" dirty="0"/>
          </a:p>
          <a:p>
            <a:pPr marL="0" indent="0">
              <a:buNone/>
            </a:pPr>
            <a:endParaRPr lang="nl-NL" dirty="0"/>
          </a:p>
          <a:p>
            <a:pPr marL="0" indent="0">
              <a:buNone/>
            </a:pPr>
            <a:endParaRPr lang="nl-NL" dirty="0"/>
          </a:p>
          <a:p>
            <a:pPr marL="0" indent="0">
              <a:buNone/>
            </a:pPr>
            <a:r>
              <a:rPr lang="nl-NL" b="1" dirty="0">
                <a:solidFill>
                  <a:srgbClr val="C00000"/>
                </a:solidFill>
              </a:rPr>
              <a:t>% Melk vet</a:t>
            </a:r>
          </a:p>
        </p:txBody>
      </p:sp>
      <p:pic>
        <p:nvPicPr>
          <p:cNvPr id="5" name="Afbeelding 4">
            <a:extLst>
              <a:ext uri="{FF2B5EF4-FFF2-40B4-BE49-F238E27FC236}">
                <a16:creationId xmlns:a16="http://schemas.microsoft.com/office/drawing/2014/main" id="{89D63AEB-1248-4C91-B31C-1D5153B70A02}"/>
              </a:ext>
            </a:extLst>
          </p:cNvPr>
          <p:cNvPicPr>
            <a:picLocks noChangeAspect="1"/>
          </p:cNvPicPr>
          <p:nvPr/>
        </p:nvPicPr>
        <p:blipFill>
          <a:blip r:embed="rId2"/>
          <a:stretch>
            <a:fillRect/>
          </a:stretch>
        </p:blipFill>
        <p:spPr>
          <a:xfrm>
            <a:off x="677334" y="1930400"/>
            <a:ext cx="6296025" cy="4991100"/>
          </a:xfrm>
          <a:prstGeom prst="rect">
            <a:avLst/>
          </a:prstGeom>
        </p:spPr>
      </p:pic>
    </p:spTree>
    <p:extLst>
      <p:ext uri="{BB962C8B-B14F-4D97-AF65-F5344CB8AC3E}">
        <p14:creationId xmlns:p14="http://schemas.microsoft.com/office/powerpoint/2010/main" val="2860913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6EF87-D1D9-42A9-9378-2E0C962B8E79}"/>
              </a:ext>
            </a:extLst>
          </p:cNvPr>
          <p:cNvSpPr>
            <a:spLocks noGrp="1"/>
          </p:cNvSpPr>
          <p:nvPr>
            <p:ph type="title"/>
          </p:nvPr>
        </p:nvSpPr>
        <p:spPr/>
        <p:txBody>
          <a:bodyPr>
            <a:normAutofit/>
          </a:bodyPr>
          <a:lstStyle/>
          <a:p>
            <a:r>
              <a:rPr lang="nl-NL" sz="2800" dirty="0">
                <a:solidFill>
                  <a:schemeClr val="tx1"/>
                </a:solidFill>
              </a:rPr>
              <a:t>Onderstaande link met filmpje over eiwitvertering en OEB</a:t>
            </a:r>
          </a:p>
        </p:txBody>
      </p:sp>
      <p:sp>
        <p:nvSpPr>
          <p:cNvPr id="3" name="Tijdelijke aanduiding voor inhoud 2">
            <a:extLst>
              <a:ext uri="{FF2B5EF4-FFF2-40B4-BE49-F238E27FC236}">
                <a16:creationId xmlns:a16="http://schemas.microsoft.com/office/drawing/2014/main" id="{D80BDE1D-9907-4ADA-BC8B-0C976DE60FB8}"/>
              </a:ext>
            </a:extLst>
          </p:cNvPr>
          <p:cNvSpPr>
            <a:spLocks noGrp="1"/>
          </p:cNvSpPr>
          <p:nvPr>
            <p:ph idx="1"/>
          </p:nvPr>
        </p:nvSpPr>
        <p:spPr/>
        <p:txBody>
          <a:bodyPr/>
          <a:lstStyle/>
          <a:p>
            <a:r>
              <a:rPr lang="nl-NL" dirty="0">
                <a:solidFill>
                  <a:schemeClr val="tx1"/>
                </a:solidFill>
                <a:hlinkClick r:id="rId2">
                  <a:extLst>
                    <a:ext uri="{A12FA001-AC4F-418D-AE19-62706E023703}">
                      <ahyp:hlinkClr xmlns:ahyp="http://schemas.microsoft.com/office/drawing/2018/hyperlinkcolor" val="tx"/>
                    </a:ext>
                  </a:extLst>
                </a:hlinkClick>
              </a:rPr>
              <a:t>https://www.youtube.com/watch?v=4dvVwKOUWYs</a:t>
            </a:r>
            <a:endParaRPr lang="nl-NL" dirty="0">
              <a:solidFill>
                <a:schemeClr val="tx1"/>
              </a:solidFill>
            </a:endParaRPr>
          </a:p>
          <a:p>
            <a:endParaRPr lang="nl-NL" dirty="0">
              <a:solidFill>
                <a:schemeClr val="tx1"/>
              </a:solidFill>
            </a:endParaRPr>
          </a:p>
          <a:p>
            <a:endParaRPr lang="nl-NL" dirty="0"/>
          </a:p>
          <a:p>
            <a:endParaRPr lang="nl-NL" dirty="0"/>
          </a:p>
        </p:txBody>
      </p:sp>
    </p:spTree>
    <p:extLst>
      <p:ext uri="{BB962C8B-B14F-4D97-AF65-F5344CB8AC3E}">
        <p14:creationId xmlns:p14="http://schemas.microsoft.com/office/powerpoint/2010/main" val="169036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2"/>
          <a:stretch>
            <a:fillRect/>
          </a:stretch>
        </p:blipFill>
        <p:spPr>
          <a:xfrm>
            <a:off x="531224" y="286547"/>
            <a:ext cx="4415246" cy="3055047"/>
          </a:xfrm>
          <a:prstGeom prst="rect">
            <a:avLst/>
          </a:prstGeom>
        </p:spPr>
      </p:pic>
      <p:pic>
        <p:nvPicPr>
          <p:cNvPr id="5" name="Afbeelding 4"/>
          <p:cNvPicPr>
            <a:picLocks noChangeAspect="1"/>
          </p:cNvPicPr>
          <p:nvPr/>
        </p:nvPicPr>
        <p:blipFill>
          <a:blip r:embed="rId3"/>
          <a:stretch>
            <a:fillRect/>
          </a:stretch>
        </p:blipFill>
        <p:spPr>
          <a:xfrm>
            <a:off x="531223" y="2972414"/>
            <a:ext cx="3876675" cy="3771900"/>
          </a:xfrm>
          <a:prstGeom prst="rect">
            <a:avLst/>
          </a:prstGeom>
        </p:spPr>
      </p:pic>
      <p:pic>
        <p:nvPicPr>
          <p:cNvPr id="6" name="Afbeelding 5"/>
          <p:cNvPicPr>
            <a:picLocks noChangeAspect="1"/>
          </p:cNvPicPr>
          <p:nvPr/>
        </p:nvPicPr>
        <p:blipFill>
          <a:blip r:embed="rId4"/>
          <a:stretch>
            <a:fillRect/>
          </a:stretch>
        </p:blipFill>
        <p:spPr>
          <a:xfrm>
            <a:off x="5185872" y="644524"/>
            <a:ext cx="3899380" cy="2830195"/>
          </a:xfrm>
          <a:prstGeom prst="rect">
            <a:avLst/>
          </a:prstGeom>
        </p:spPr>
      </p:pic>
    </p:spTree>
    <p:extLst>
      <p:ext uri="{BB962C8B-B14F-4D97-AF65-F5344CB8AC3E}">
        <p14:creationId xmlns:p14="http://schemas.microsoft.com/office/powerpoint/2010/main" val="243453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748A1-AD23-4E25-9159-5495C01639FA}"/>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1A13E4D-AE57-49B0-A7D8-2D68D8F114EE}"/>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CE48FBEA-2CB9-404E-B63B-531B4EF10F50}"/>
              </a:ext>
            </a:extLst>
          </p:cNvPr>
          <p:cNvPicPr>
            <a:picLocks noChangeAspect="1"/>
          </p:cNvPicPr>
          <p:nvPr/>
        </p:nvPicPr>
        <p:blipFill>
          <a:blip r:embed="rId2"/>
          <a:stretch>
            <a:fillRect/>
          </a:stretch>
        </p:blipFill>
        <p:spPr>
          <a:xfrm>
            <a:off x="677334" y="152401"/>
            <a:ext cx="10346142" cy="6560968"/>
          </a:xfrm>
          <a:prstGeom prst="rect">
            <a:avLst/>
          </a:prstGeom>
        </p:spPr>
      </p:pic>
    </p:spTree>
    <p:extLst>
      <p:ext uri="{BB962C8B-B14F-4D97-AF65-F5344CB8AC3E}">
        <p14:creationId xmlns:p14="http://schemas.microsoft.com/office/powerpoint/2010/main" val="160049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Plantaardig voer</a:t>
            </a:r>
          </a:p>
        </p:txBody>
      </p:sp>
      <p:sp>
        <p:nvSpPr>
          <p:cNvPr id="3" name="Tijdelijke aanduiding voor inhoud 2"/>
          <p:cNvSpPr>
            <a:spLocks noGrp="1"/>
          </p:cNvSpPr>
          <p:nvPr>
            <p:ph idx="1"/>
          </p:nvPr>
        </p:nvSpPr>
        <p:spPr>
          <a:xfrm>
            <a:off x="677334" y="1423743"/>
            <a:ext cx="8596668" cy="4697411"/>
          </a:xfrm>
        </p:spPr>
        <p:txBody>
          <a:bodyPr/>
          <a:lstStyle/>
          <a:p>
            <a:pPr marL="0" indent="0">
              <a:buNone/>
            </a:pPr>
            <a:r>
              <a:rPr lang="nl-NL" dirty="0"/>
              <a:t>Al het plantaardig voer wat een koe opneemt  ( zoals </a:t>
            </a:r>
            <a:r>
              <a:rPr lang="nl-NL" dirty="0" err="1"/>
              <a:t>voordroog</a:t>
            </a:r>
            <a:r>
              <a:rPr lang="nl-NL" dirty="0"/>
              <a:t>, snijmais, hooi, perspulp, bierbostel, krachtvoeders etc. ) bestaat uit:</a:t>
            </a:r>
          </a:p>
          <a:p>
            <a:pPr marL="0" indent="0">
              <a:buNone/>
            </a:pPr>
            <a:endParaRPr lang="nl-NL" dirty="0"/>
          </a:p>
          <a:p>
            <a:pPr marL="0" indent="0">
              <a:buNone/>
            </a:pPr>
            <a:r>
              <a:rPr lang="nl-NL" dirty="0"/>
              <a:t>1. </a:t>
            </a:r>
            <a:r>
              <a:rPr lang="nl-NL" sz="2000" b="1" dirty="0"/>
              <a:t>Celwanden</a:t>
            </a:r>
            <a:r>
              <a:rPr lang="nl-NL" dirty="0"/>
              <a:t>:  moeilijk verteerbaar: Lignine, Cellulose, Hemicellulose, Pectine</a:t>
            </a:r>
          </a:p>
          <a:p>
            <a:pPr>
              <a:buAutoNum type="arabicPeriod"/>
            </a:pPr>
            <a:endParaRPr lang="nl-NL" dirty="0"/>
          </a:p>
          <a:p>
            <a:pPr marL="0" indent="0">
              <a:buNone/>
            </a:pPr>
            <a:r>
              <a:rPr lang="nl-NL" dirty="0"/>
              <a:t>2. </a:t>
            </a:r>
            <a:r>
              <a:rPr lang="nl-NL" sz="2000" b="1" dirty="0" err="1"/>
              <a:t>Celinhoud</a:t>
            </a:r>
            <a:r>
              <a:rPr lang="nl-NL" dirty="0"/>
              <a:t>: gemakkelijk verteerbaar: koolhydraten, suikers, ruw eiwit, en ruw vet</a:t>
            </a:r>
          </a:p>
          <a:p>
            <a:pPr marL="0" indent="0">
              <a:buNone/>
            </a:pPr>
            <a:endParaRPr lang="nl-NL" dirty="0"/>
          </a:p>
          <a:p>
            <a:pPr marL="0" indent="0">
              <a:buNone/>
            </a:pPr>
            <a:r>
              <a:rPr lang="nl-NL" dirty="0"/>
              <a:t>De </a:t>
            </a:r>
            <a:r>
              <a:rPr lang="nl-NL" dirty="0" err="1"/>
              <a:t>celinhoud</a:t>
            </a:r>
            <a:r>
              <a:rPr lang="nl-NL" dirty="0"/>
              <a:t> levert vooral de </a:t>
            </a:r>
            <a:r>
              <a:rPr lang="nl-NL" b="1" dirty="0"/>
              <a:t>energie en eiwit </a:t>
            </a:r>
            <a:r>
              <a:rPr lang="nl-NL" dirty="0"/>
              <a:t>voor melk- en vleesproductie</a:t>
            </a:r>
          </a:p>
          <a:p>
            <a:pPr marL="0" indent="0">
              <a:buNone/>
            </a:pPr>
            <a:r>
              <a:rPr lang="nl-NL" dirty="0"/>
              <a:t>De celwanden zorgen dat de koe gezond blijft</a:t>
            </a:r>
          </a:p>
          <a:p>
            <a:pPr marL="0" indent="0">
              <a:buNone/>
            </a:pPr>
            <a:r>
              <a:rPr lang="nl-NL" b="1" dirty="0"/>
              <a:t>Jong</a:t>
            </a:r>
            <a:r>
              <a:rPr lang="nl-NL" dirty="0"/>
              <a:t> gewas: celwanden zijn nog zacht</a:t>
            </a:r>
            <a:r>
              <a:rPr lang="nl-NL" dirty="0">
                <a:sym typeface="Wingdings" panose="05000000000000000000" pitchFamily="2" charset="2"/>
              </a:rPr>
              <a:t> </a:t>
            </a:r>
            <a:r>
              <a:rPr lang="nl-NL" b="1" dirty="0">
                <a:sym typeface="Wingdings" panose="05000000000000000000" pitchFamily="2" charset="2"/>
              </a:rPr>
              <a:t>makkelijker</a:t>
            </a:r>
            <a:r>
              <a:rPr lang="nl-NL" dirty="0">
                <a:sym typeface="Wingdings" panose="05000000000000000000" pitchFamily="2" charset="2"/>
              </a:rPr>
              <a:t> verteerbaar</a:t>
            </a:r>
          </a:p>
          <a:p>
            <a:pPr marL="0" indent="0">
              <a:buNone/>
            </a:pPr>
            <a:r>
              <a:rPr lang="nl-NL" b="1" dirty="0">
                <a:sym typeface="Wingdings" panose="05000000000000000000" pitchFamily="2" charset="2"/>
              </a:rPr>
              <a:t>Oud</a:t>
            </a:r>
            <a:r>
              <a:rPr lang="nl-NL" dirty="0">
                <a:sym typeface="Wingdings" panose="05000000000000000000" pitchFamily="2" charset="2"/>
              </a:rPr>
              <a:t> gewas: celwanden zijn hard </a:t>
            </a:r>
            <a:r>
              <a:rPr lang="nl-NL" b="1" dirty="0">
                <a:sym typeface="Wingdings" panose="05000000000000000000" pitchFamily="2" charset="2"/>
              </a:rPr>
              <a:t>moeilijk</a:t>
            </a:r>
            <a:r>
              <a:rPr lang="nl-NL" dirty="0">
                <a:sym typeface="Wingdings" panose="05000000000000000000" pitchFamily="2" charset="2"/>
              </a:rPr>
              <a:t> verteerbaar</a:t>
            </a: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41697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a:xfrm>
            <a:off x="6249989" y="2228851"/>
            <a:ext cx="21807487" cy="2900363"/>
          </a:xfrm>
        </p:spPr>
        <p:txBody>
          <a:bodyPr/>
          <a:lstStyle/>
          <a:p>
            <a:pPr eaLnBrk="1" hangingPunct="1"/>
            <a:endParaRPr lang="nl-NL" altLang="nl-NL"/>
          </a:p>
        </p:txBody>
      </p:sp>
      <p:sp>
        <p:nvSpPr>
          <p:cNvPr id="29699" name="Tijdelijke aanduiding voor inhoud 2"/>
          <p:cNvSpPr>
            <a:spLocks noGrp="1"/>
          </p:cNvSpPr>
          <p:nvPr>
            <p:ph idx="1"/>
          </p:nvPr>
        </p:nvSpPr>
        <p:spPr/>
        <p:txBody>
          <a:bodyPr/>
          <a:lstStyle/>
          <a:p>
            <a:pPr eaLnBrk="1" hangingPunct="1"/>
            <a:endParaRPr lang="nl-NL" altLang="nl-NL"/>
          </a:p>
        </p:txBody>
      </p:sp>
      <p:pic>
        <p:nvPicPr>
          <p:cNvPr id="29700" name="Afbeelding 4" descr="http://du.delaval.nl/NR/rdonlyres/0F9CCDF1-FBF1-400A-9E1C-0D1A7A9AE160/15065/7.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101601"/>
            <a:ext cx="381635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Afbeelding 5" descr="http://du.delaval.nl/NR/rdonlyres/0F9CCDF1-FBF1-400A-9E1C-0D1A7A9AE160/15066/8.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551" y="260350"/>
            <a:ext cx="4619625" cy="55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74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D1608-8E93-42DB-AA3C-DC3D8DD5ACFF}"/>
              </a:ext>
            </a:extLst>
          </p:cNvPr>
          <p:cNvSpPr>
            <a:spLocks noGrp="1"/>
          </p:cNvSpPr>
          <p:nvPr>
            <p:ph type="title"/>
          </p:nvPr>
        </p:nvSpPr>
        <p:spPr/>
        <p:txBody>
          <a:bodyPr/>
          <a:lstStyle/>
          <a:p>
            <a:r>
              <a:rPr lang="nl-NL" dirty="0"/>
              <a:t>Celwanden</a:t>
            </a:r>
          </a:p>
        </p:txBody>
      </p:sp>
      <p:sp>
        <p:nvSpPr>
          <p:cNvPr id="3" name="Tijdelijke aanduiding voor inhoud 2">
            <a:extLst>
              <a:ext uri="{FF2B5EF4-FFF2-40B4-BE49-F238E27FC236}">
                <a16:creationId xmlns:a16="http://schemas.microsoft.com/office/drawing/2014/main" id="{C2586DCC-CF50-4B12-BB5D-772F6E2EC6E3}"/>
              </a:ext>
            </a:extLst>
          </p:cNvPr>
          <p:cNvSpPr>
            <a:spLocks noGrp="1"/>
          </p:cNvSpPr>
          <p:nvPr>
            <p:ph idx="1"/>
          </p:nvPr>
        </p:nvSpPr>
        <p:spPr/>
        <p:txBody>
          <a:bodyPr/>
          <a:lstStyle/>
          <a:p>
            <a:pPr marL="0" indent="0">
              <a:buNone/>
            </a:pPr>
            <a:endParaRPr lang="nl-NL" dirty="0"/>
          </a:p>
        </p:txBody>
      </p:sp>
      <p:pic>
        <p:nvPicPr>
          <p:cNvPr id="5" name="Afbeelding 4">
            <a:extLst>
              <a:ext uri="{FF2B5EF4-FFF2-40B4-BE49-F238E27FC236}">
                <a16:creationId xmlns:a16="http://schemas.microsoft.com/office/drawing/2014/main" id="{87C0F762-BBB5-41A2-BA0A-A362062A4D27}"/>
              </a:ext>
            </a:extLst>
          </p:cNvPr>
          <p:cNvPicPr>
            <a:picLocks noChangeAspect="1"/>
          </p:cNvPicPr>
          <p:nvPr/>
        </p:nvPicPr>
        <p:blipFill>
          <a:blip r:embed="rId2"/>
          <a:stretch>
            <a:fillRect/>
          </a:stretch>
        </p:blipFill>
        <p:spPr>
          <a:xfrm>
            <a:off x="7091470" y="0"/>
            <a:ext cx="5472005" cy="3880773"/>
          </a:xfrm>
          <a:prstGeom prst="rect">
            <a:avLst/>
          </a:prstGeom>
        </p:spPr>
      </p:pic>
      <p:pic>
        <p:nvPicPr>
          <p:cNvPr id="7" name="Afbeelding 6">
            <a:extLst>
              <a:ext uri="{FF2B5EF4-FFF2-40B4-BE49-F238E27FC236}">
                <a16:creationId xmlns:a16="http://schemas.microsoft.com/office/drawing/2014/main" id="{25B0F4ED-B1B6-4CE0-AEE7-A6FF0066E9CD}"/>
              </a:ext>
            </a:extLst>
          </p:cNvPr>
          <p:cNvPicPr>
            <a:picLocks noChangeAspect="1"/>
          </p:cNvPicPr>
          <p:nvPr/>
        </p:nvPicPr>
        <p:blipFill>
          <a:blip r:embed="rId3"/>
          <a:stretch>
            <a:fillRect/>
          </a:stretch>
        </p:blipFill>
        <p:spPr>
          <a:xfrm>
            <a:off x="0" y="3676650"/>
            <a:ext cx="4953000" cy="3181350"/>
          </a:xfrm>
          <a:prstGeom prst="rect">
            <a:avLst/>
          </a:prstGeom>
        </p:spPr>
      </p:pic>
      <p:pic>
        <p:nvPicPr>
          <p:cNvPr id="9" name="Afbeelding 8">
            <a:extLst>
              <a:ext uri="{FF2B5EF4-FFF2-40B4-BE49-F238E27FC236}">
                <a16:creationId xmlns:a16="http://schemas.microsoft.com/office/drawing/2014/main" id="{BAE2930B-0C96-4AF8-9350-0FFAB85E686A}"/>
              </a:ext>
            </a:extLst>
          </p:cNvPr>
          <p:cNvPicPr>
            <a:picLocks noChangeAspect="1"/>
          </p:cNvPicPr>
          <p:nvPr/>
        </p:nvPicPr>
        <p:blipFill>
          <a:blip r:embed="rId4"/>
          <a:stretch>
            <a:fillRect/>
          </a:stretch>
        </p:blipFill>
        <p:spPr>
          <a:xfrm>
            <a:off x="7693166" y="3676651"/>
            <a:ext cx="4679900" cy="3181350"/>
          </a:xfrm>
          <a:prstGeom prst="rect">
            <a:avLst/>
          </a:prstGeom>
        </p:spPr>
      </p:pic>
      <p:pic>
        <p:nvPicPr>
          <p:cNvPr id="11" name="Afbeelding 10">
            <a:extLst>
              <a:ext uri="{FF2B5EF4-FFF2-40B4-BE49-F238E27FC236}">
                <a16:creationId xmlns:a16="http://schemas.microsoft.com/office/drawing/2014/main" id="{762F8746-D477-416B-B472-48C0BA15A606}"/>
              </a:ext>
            </a:extLst>
          </p:cNvPr>
          <p:cNvPicPr>
            <a:picLocks noChangeAspect="1"/>
          </p:cNvPicPr>
          <p:nvPr/>
        </p:nvPicPr>
        <p:blipFill>
          <a:blip r:embed="rId5"/>
          <a:stretch>
            <a:fillRect/>
          </a:stretch>
        </p:blipFill>
        <p:spPr>
          <a:xfrm>
            <a:off x="2915800" y="3676651"/>
            <a:ext cx="4824887" cy="3181350"/>
          </a:xfrm>
          <a:prstGeom prst="rect">
            <a:avLst/>
          </a:prstGeom>
        </p:spPr>
      </p:pic>
      <p:pic>
        <p:nvPicPr>
          <p:cNvPr id="13" name="Afbeelding 12">
            <a:extLst>
              <a:ext uri="{FF2B5EF4-FFF2-40B4-BE49-F238E27FC236}">
                <a16:creationId xmlns:a16="http://schemas.microsoft.com/office/drawing/2014/main" id="{CCAE3AD4-A945-4EA0-BE0A-F2D37C6AD6E6}"/>
              </a:ext>
            </a:extLst>
          </p:cNvPr>
          <p:cNvPicPr>
            <a:picLocks noChangeAspect="1"/>
          </p:cNvPicPr>
          <p:nvPr/>
        </p:nvPicPr>
        <p:blipFill>
          <a:blip r:embed="rId6"/>
          <a:stretch>
            <a:fillRect/>
          </a:stretch>
        </p:blipFill>
        <p:spPr>
          <a:xfrm>
            <a:off x="37403" y="1343950"/>
            <a:ext cx="4357687" cy="2356379"/>
          </a:xfrm>
          <a:prstGeom prst="rect">
            <a:avLst/>
          </a:prstGeom>
        </p:spPr>
      </p:pic>
      <p:pic>
        <p:nvPicPr>
          <p:cNvPr id="15" name="Afbeelding 14">
            <a:extLst>
              <a:ext uri="{FF2B5EF4-FFF2-40B4-BE49-F238E27FC236}">
                <a16:creationId xmlns:a16="http://schemas.microsoft.com/office/drawing/2014/main" id="{34845FDA-0AE0-46DB-8C65-0FE6B3C44BFC}"/>
              </a:ext>
            </a:extLst>
          </p:cNvPr>
          <p:cNvPicPr>
            <a:picLocks noChangeAspect="1"/>
          </p:cNvPicPr>
          <p:nvPr/>
        </p:nvPicPr>
        <p:blipFill>
          <a:blip r:embed="rId7"/>
          <a:stretch>
            <a:fillRect/>
          </a:stretch>
        </p:blipFill>
        <p:spPr>
          <a:xfrm>
            <a:off x="4307526" y="-98362"/>
            <a:ext cx="3341854" cy="3786249"/>
          </a:xfrm>
          <a:prstGeom prst="rect">
            <a:avLst/>
          </a:prstGeom>
        </p:spPr>
      </p:pic>
    </p:spTree>
    <p:extLst>
      <p:ext uri="{BB962C8B-B14F-4D97-AF65-F5344CB8AC3E}">
        <p14:creationId xmlns:p14="http://schemas.microsoft.com/office/powerpoint/2010/main" val="323907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1524000" y="609600"/>
            <a:ext cx="9036496" cy="1143000"/>
          </a:xfrm>
          <a:noFill/>
          <a:ln/>
        </p:spPr>
        <p:txBody>
          <a:bodyPr>
            <a:normAutofit fontScale="90000"/>
          </a:bodyPr>
          <a:lstStyle/>
          <a:p>
            <a:r>
              <a:rPr lang="nl-NL" dirty="0">
                <a:solidFill>
                  <a:schemeClr val="tx1"/>
                </a:solidFill>
              </a:rPr>
              <a:t>Pens: </a:t>
            </a:r>
            <a:br>
              <a:rPr lang="nl-NL" dirty="0">
                <a:solidFill>
                  <a:schemeClr val="tx1"/>
                </a:solidFill>
              </a:rPr>
            </a:br>
            <a:r>
              <a:rPr lang="nl-NL" dirty="0">
                <a:solidFill>
                  <a:schemeClr val="tx1"/>
                </a:solidFill>
              </a:rPr>
              <a:t>*</a:t>
            </a:r>
            <a:r>
              <a:rPr lang="nl-NL" sz="3100" dirty="0">
                <a:solidFill>
                  <a:schemeClr val="tx1"/>
                </a:solidFill>
              </a:rPr>
              <a:t>Omzetting van voor mens niet verteerbaar materiaal in hoogwaardig voedsel: melk en vlees</a:t>
            </a:r>
            <a:br>
              <a:rPr lang="nl-NL" sz="3100" dirty="0">
                <a:solidFill>
                  <a:schemeClr val="tx1"/>
                </a:solidFill>
              </a:rPr>
            </a:br>
            <a:r>
              <a:rPr lang="nl-NL" sz="3100" dirty="0">
                <a:solidFill>
                  <a:schemeClr val="tx1"/>
                </a:solidFill>
              </a:rPr>
              <a:t>* In de pens wordt 70 % van het voer verteerd:</a:t>
            </a:r>
            <a:br>
              <a:rPr lang="nl-NL" sz="3100" dirty="0">
                <a:solidFill>
                  <a:schemeClr val="tx1"/>
                </a:solidFill>
              </a:rPr>
            </a:br>
            <a:br>
              <a:rPr lang="nl-NL" sz="3100" dirty="0">
                <a:solidFill>
                  <a:schemeClr val="tx1"/>
                </a:solidFill>
              </a:rPr>
            </a:br>
            <a:endParaRPr lang="nl-NL" sz="3100" dirty="0">
              <a:solidFill>
                <a:schemeClr val="tx1"/>
              </a:solidFill>
            </a:endParaRPr>
          </a:p>
        </p:txBody>
      </p:sp>
      <p:sp>
        <p:nvSpPr>
          <p:cNvPr id="421891" name="Rectangle 3"/>
          <p:cNvSpPr>
            <a:spLocks noGrp="1" noChangeArrowheads="1"/>
          </p:cNvSpPr>
          <p:nvPr>
            <p:ph type="body" idx="1"/>
          </p:nvPr>
        </p:nvSpPr>
        <p:spPr>
          <a:xfrm>
            <a:off x="1233996" y="2805343"/>
            <a:ext cx="7567474" cy="3112871"/>
          </a:xfrm>
          <a:noFill/>
          <a:ln/>
        </p:spPr>
        <p:txBody>
          <a:bodyPr>
            <a:normAutofit fontScale="25000" lnSpcReduction="20000"/>
          </a:bodyPr>
          <a:lstStyle/>
          <a:p>
            <a:pPr lvl="1"/>
            <a:r>
              <a:rPr lang="nl-NL" sz="4300" dirty="0"/>
              <a:t>Vertering ruwe celstof / celwanden</a:t>
            </a:r>
          </a:p>
          <a:p>
            <a:pPr lvl="1"/>
            <a:r>
              <a:rPr lang="nl-NL" sz="4300" dirty="0"/>
              <a:t>Vertering </a:t>
            </a:r>
            <a:r>
              <a:rPr lang="nl-NL" sz="4300" b="1" i="1" dirty="0">
                <a:solidFill>
                  <a:srgbClr val="C00000"/>
                </a:solidFill>
              </a:rPr>
              <a:t>onbestendige</a:t>
            </a:r>
            <a:r>
              <a:rPr lang="nl-NL" sz="4300" b="1" dirty="0">
                <a:solidFill>
                  <a:srgbClr val="C00000"/>
                </a:solidFill>
              </a:rPr>
              <a:t> </a:t>
            </a:r>
            <a:r>
              <a:rPr lang="nl-NL" sz="4300" dirty="0"/>
              <a:t>voedingsstoffen</a:t>
            </a:r>
          </a:p>
          <a:p>
            <a:pPr lvl="2"/>
            <a:r>
              <a:rPr lang="nl-NL" sz="4300" dirty="0"/>
              <a:t>Suiker, zetmeel, eiwit</a:t>
            </a:r>
          </a:p>
          <a:p>
            <a:pPr lvl="1"/>
            <a:r>
              <a:rPr lang="nl-NL" sz="4300" dirty="0"/>
              <a:t>Groei van pens microben = microbieel eiwit</a:t>
            </a:r>
          </a:p>
          <a:p>
            <a:pPr lvl="1"/>
            <a:r>
              <a:rPr lang="nl-NL" sz="4300" dirty="0"/>
              <a:t>Vluchtige vetzuren </a:t>
            </a:r>
          </a:p>
          <a:p>
            <a:pPr lvl="2"/>
            <a:r>
              <a:rPr lang="nl-NL" sz="4300" dirty="0"/>
              <a:t>Azijnzuur, propionzuur, boterzuur</a:t>
            </a:r>
          </a:p>
          <a:p>
            <a:pPr lvl="1"/>
            <a:r>
              <a:rPr lang="nl-NL" sz="4300" dirty="0"/>
              <a:t>B Vitaminen</a:t>
            </a:r>
          </a:p>
          <a:p>
            <a:pPr lvl="1"/>
            <a:endParaRPr lang="nl-NL" sz="2400" dirty="0"/>
          </a:p>
          <a:p>
            <a:pPr marL="457200" lvl="1" indent="0">
              <a:buNone/>
            </a:pPr>
            <a:r>
              <a:rPr lang="nl-NL" sz="6200" dirty="0"/>
              <a:t>Voedingstoffen die niet in de pens  worden afgebroken, maar rechtstreeks naar de darm gaan en daar worden afgebroken noemen we </a:t>
            </a:r>
            <a:r>
              <a:rPr lang="nl-NL" sz="6200" b="1" dirty="0">
                <a:solidFill>
                  <a:srgbClr val="C00000"/>
                </a:solidFill>
              </a:rPr>
              <a:t>bestendig</a:t>
            </a:r>
            <a:r>
              <a:rPr lang="nl-NL" sz="6200" dirty="0"/>
              <a:t>:</a:t>
            </a:r>
          </a:p>
          <a:p>
            <a:pPr marL="457200" lvl="1" indent="0">
              <a:buNone/>
            </a:pPr>
            <a:r>
              <a:rPr lang="nl-NL" sz="6200" i="1" dirty="0">
                <a:solidFill>
                  <a:srgbClr val="C00000"/>
                </a:solidFill>
              </a:rPr>
              <a:t>Bestendig</a:t>
            </a:r>
            <a:r>
              <a:rPr lang="nl-NL" sz="6200" i="1" dirty="0"/>
              <a:t> </a:t>
            </a:r>
            <a:r>
              <a:rPr lang="nl-NL" sz="6200" dirty="0"/>
              <a:t>zetmeel en </a:t>
            </a:r>
            <a:r>
              <a:rPr lang="nl-NL" sz="6200" i="1" dirty="0">
                <a:solidFill>
                  <a:srgbClr val="C00000"/>
                </a:solidFill>
              </a:rPr>
              <a:t>bestendig</a:t>
            </a:r>
            <a:r>
              <a:rPr lang="nl-NL" sz="6200" dirty="0"/>
              <a:t> eiwit</a:t>
            </a:r>
          </a:p>
        </p:txBody>
      </p:sp>
      <p:sp>
        <p:nvSpPr>
          <p:cNvPr id="2" name="Tijdelijke aanduiding voor dianummer 1"/>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152105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pPr eaLnBrk="1" hangingPunct="1"/>
            <a:endParaRPr lang="nl-NL" altLang="nl-NL"/>
          </a:p>
        </p:txBody>
      </p:sp>
      <p:sp>
        <p:nvSpPr>
          <p:cNvPr id="28675" name="Tijdelijke aanduiding voor inhoud 2"/>
          <p:cNvSpPr>
            <a:spLocks noGrp="1"/>
          </p:cNvSpPr>
          <p:nvPr>
            <p:ph idx="1"/>
          </p:nvPr>
        </p:nvSpPr>
        <p:spPr/>
        <p:txBody>
          <a:bodyPr/>
          <a:lstStyle/>
          <a:p>
            <a:pPr eaLnBrk="1" hangingPunct="1"/>
            <a:endParaRPr lang="nl-NL" altLang="nl-NL"/>
          </a:p>
        </p:txBody>
      </p:sp>
      <p:pic>
        <p:nvPicPr>
          <p:cNvPr id="28676" name="Afbeelding 6" descr="http://du.delaval.nl/NR/rdonlyres/0F9CCDF1-FBF1-400A-9E1C-0D1A7A9AE160/15067/9.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1"/>
            <a:ext cx="8626475" cy="599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49425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748</TotalTime>
  <Words>2092</Words>
  <Application>Microsoft Office PowerPoint</Application>
  <PresentationFormat>Breedbeeld</PresentationFormat>
  <Paragraphs>226</Paragraphs>
  <Slides>36</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36</vt:i4>
      </vt:variant>
    </vt:vector>
  </HeadingPairs>
  <TitlesOfParts>
    <vt:vector size="42" baseType="lpstr">
      <vt:lpstr>Arial</vt:lpstr>
      <vt:lpstr>Calibri</vt:lpstr>
      <vt:lpstr>Times New Roman</vt:lpstr>
      <vt:lpstr>Trebuchet MS</vt:lpstr>
      <vt:lpstr>Wingdings 3</vt:lpstr>
      <vt:lpstr>Facet</vt:lpstr>
      <vt:lpstr>Voedingsstoffen voor de koe</vt:lpstr>
      <vt:lpstr>Weende analyse</vt:lpstr>
      <vt:lpstr>Organische stof</vt:lpstr>
      <vt:lpstr>PowerPoint-presentatie</vt:lpstr>
      <vt:lpstr>Plantaardig voer</vt:lpstr>
      <vt:lpstr>PowerPoint-presentatie</vt:lpstr>
      <vt:lpstr>Celwanden</vt:lpstr>
      <vt:lpstr>Pens:  *Omzetting van voor mens niet verteerbaar materiaal in hoogwaardig voedsel: melk en vlees * In de pens wordt 70 % van het voer verteerd:  </vt:lpstr>
      <vt:lpstr>PowerPoint-presentatie</vt:lpstr>
      <vt:lpstr>Gezonde  en  verzuurde pens Bekijk de werking van de pens: https://www.youtube.com/watch?v=C91bTzF7bSM </vt:lpstr>
      <vt:lpstr>Vet</vt:lpstr>
      <vt:lpstr>PowerPoint-presentatie</vt:lpstr>
      <vt:lpstr>Koolhydraten</vt:lpstr>
      <vt:lpstr>Koolhydraten a. Structurele koolhydraten (Celwanden) b. Niet structurele koolhydraten(Celinhoud:Zetmeel en suiker)</vt:lpstr>
      <vt:lpstr>Koolhydraten a. Structurele koolhydraten (Ruwe celstof) b. Niet structurele koolhydraten(Zetmeel en suiker)</vt:lpstr>
      <vt:lpstr>PowerPoint-presentatie</vt:lpstr>
      <vt:lpstr>Koolhydraten a. Structurele koolhydraten (Ruwe celstof) b. Niet structurele koolhydraten(Zetmeel en suiker)</vt:lpstr>
      <vt:lpstr>Afbraak van koolhydraten</vt:lpstr>
      <vt:lpstr>Afbraak van koolhydraten</vt:lpstr>
      <vt:lpstr>Afbraaksnelheid koolhydraten</vt:lpstr>
      <vt:lpstr>Optimale verhouding vluchtige vetzuren</vt:lpstr>
      <vt:lpstr>Azijnzuur</vt:lpstr>
      <vt:lpstr>Propionzuur</vt:lpstr>
      <vt:lpstr>Boterzuur</vt:lpstr>
      <vt:lpstr>Eiwitten</vt:lpstr>
      <vt:lpstr>Eiwitten</vt:lpstr>
      <vt:lpstr>Onbestendig eiwit</vt:lpstr>
      <vt:lpstr>Bestendig eiwit</vt:lpstr>
      <vt:lpstr>Darm Verteerbaar Eiwit</vt:lpstr>
      <vt:lpstr>PowerPoint-presentatie</vt:lpstr>
      <vt:lpstr>OEB: Onbestendig Eiwit Balans</vt:lpstr>
      <vt:lpstr>OEB: Onbestendig Eiwit Balans</vt:lpstr>
      <vt:lpstr>OEB: Onbestendig Eiwit Balans</vt:lpstr>
      <vt:lpstr>Samenvatting: </vt:lpstr>
      <vt:lpstr>Onderstaande link met filmpje over eiwitvertering en OEB</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Geert Willems</dc:creator>
  <cp:lastModifiedBy>Geert Willems</cp:lastModifiedBy>
  <cp:revision>46</cp:revision>
  <dcterms:created xsi:type="dcterms:W3CDTF">2019-01-10T14:13:43Z</dcterms:created>
  <dcterms:modified xsi:type="dcterms:W3CDTF">2022-01-12T11:57:05Z</dcterms:modified>
</cp:coreProperties>
</file>